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rchivo Black" charset="1" panose="020B0A03020202020B04"/>
      <p:regular r:id="rId27"/>
    </p:embeddedFont>
    <p:embeddedFont>
      <p:font typeface="Garet Bold" charset="1" panose="00000000000000000000"/>
      <p:regular r:id="rId28"/>
    </p:embeddedFont>
    <p:embeddedFont>
      <p:font typeface="Garet" charset="1" panose="00000000000000000000"/>
      <p:regular r:id="rId29"/>
    </p:embeddedFont>
    <p:embeddedFont>
      <p:font typeface="Source Sans Pro Bold" charset="1" panose="020B0703030403020204"/>
      <p:regular r:id="rId30"/>
    </p:embeddedFont>
    <p:embeddedFont>
      <p:font typeface="Canva Sans Bold" charset="1" panose="020B0803030501040103"/>
      <p:regular r:id="rId31"/>
    </p:embeddedFont>
    <p:embeddedFont>
      <p:font typeface="TT Norms Ultra-Bold" charset="1" panose="02000503040000020004"/>
      <p:regular r:id="rId32"/>
    </p:embeddedFont>
    <p:embeddedFont>
      <p:font typeface="TT Norms Bold" charset="1" panose="02000803030000020004"/>
      <p:regular r:id="rId33"/>
    </p:embeddedFont>
    <p:embeddedFont>
      <p:font typeface="Horizon Outlined" charset="1" panose="02000500000000000000"/>
      <p:regular r:id="rId34"/>
    </p:embeddedFont>
    <p:embeddedFont>
      <p:font typeface="Montserrat" charset="1" panose="00000500000000000000"/>
      <p:regular r:id="rId35"/>
    </p:embeddedFont>
    <p:embeddedFont>
      <p:font typeface="TT Norms" charset="1" panose="02000503030000020003"/>
      <p:regular r:id="rId36"/>
    </p:embeddedFont>
    <p:embeddedFont>
      <p:font typeface="Poppins Bold" charset="1" panose="00000800000000000000"/>
      <p:regular r:id="rId37"/>
    </p:embeddedFont>
    <p:embeddedFont>
      <p:font typeface="Poppins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Telegraf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937" y="1282703"/>
            <a:ext cx="2672208" cy="2754854"/>
          </a:xfrm>
          <a:custGeom>
            <a:avLst/>
            <a:gdLst/>
            <a:ahLst/>
            <a:cxnLst/>
            <a:rect r="r" b="b" t="t" l="l"/>
            <a:pathLst>
              <a:path h="2754854" w="2672208">
                <a:moveTo>
                  <a:pt x="0" y="0"/>
                </a:moveTo>
                <a:lnTo>
                  <a:pt x="2672208" y="0"/>
                </a:lnTo>
                <a:lnTo>
                  <a:pt x="2672208" y="2754854"/>
                </a:lnTo>
                <a:lnTo>
                  <a:pt x="0" y="2754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IITM PRAVARTAK TECHNOLOGIES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9550" y="8586696"/>
            <a:ext cx="3755246" cy="873585"/>
            <a:chOff x="0" y="0"/>
            <a:chExt cx="5006995" cy="11647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5006995" cy="371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20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NAME OF PROJECT: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0871"/>
              <a:ext cx="5006995" cy="75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20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Enhancement of pgAgent Features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54509" y="8586696"/>
            <a:ext cx="4027538" cy="936928"/>
            <a:chOff x="0" y="0"/>
            <a:chExt cx="5370051" cy="12492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370051" cy="387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8"/>
                </a:lnSpc>
                <a:spcBef>
                  <a:spcPct val="0"/>
                </a:spcBef>
              </a:pPr>
              <a:r>
                <a:rPr lang="en-US" b="true" sz="1914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1570"/>
              <a:ext cx="5370051" cy="797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  <a:r>
                <a:rPr lang="en-US" sz="1914">
                  <a:solidFill>
                    <a:srgbClr val="2B2B2B"/>
                  </a:solidFill>
                  <a:latin typeface="Garet"/>
                  <a:ea typeface="Garet"/>
                  <a:cs typeface="Garet"/>
                  <a:sym typeface="Garet"/>
                </a:rPr>
                <a:t>DEEPAK S B22CSB31</a:t>
              </a:r>
            </a:p>
            <a:p>
              <a:pPr algn="l" marL="0" indent="0" lvl="0">
                <a:lnSpc>
                  <a:spcPts val="2488"/>
                </a:lnSpc>
                <a:spcBef>
                  <a:spcPct val="0"/>
                </a:spcBef>
              </a:pPr>
              <a:r>
                <a:rPr lang="en-US" sz="1914">
                  <a:solidFill>
                    <a:srgbClr val="2B2B2B"/>
                  </a:solidFill>
                  <a:latin typeface="Garet"/>
                  <a:ea typeface="Garet"/>
                  <a:cs typeface="Garet"/>
                  <a:sym typeface="Garet"/>
                </a:rPr>
                <a:t>MUHZIN MOHAMMED B22CSB49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57989" y="3877808"/>
            <a:ext cx="1177937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0"/>
              </a:lnSpc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PGAGENT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ENHANCEMENT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010"/>
            <a:ext cx="18316044" cy="10254990"/>
          </a:xfrm>
          <a:custGeom>
            <a:avLst/>
            <a:gdLst/>
            <a:ahLst/>
            <a:cxnLst/>
            <a:rect r="r" b="b" t="t" l="l"/>
            <a:pathLst>
              <a:path h="10254990" w="18316044">
                <a:moveTo>
                  <a:pt x="0" y="0"/>
                </a:moveTo>
                <a:lnTo>
                  <a:pt x="18316044" y="0"/>
                </a:lnTo>
                <a:lnTo>
                  <a:pt x="18316044" y="10254990"/>
                </a:lnTo>
                <a:lnTo>
                  <a:pt x="0" y="1025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39159" y="874268"/>
            <a:ext cx="13841569" cy="190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49"/>
              </a:lnSpc>
              <a:spcBef>
                <a:spcPct val="0"/>
              </a:spcBef>
            </a:pPr>
            <a:r>
              <a:rPr lang="en-US" b="true" sz="8055" spc="-660" strike="noStrike" u="none">
                <a:solidFill>
                  <a:srgbClr val="8C8F7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ADVANCED </a:t>
            </a:r>
          </a:p>
          <a:p>
            <a:pPr algn="l" marL="0" indent="0" lvl="0">
              <a:lnSpc>
                <a:spcPts val="7249"/>
              </a:lnSpc>
              <a:spcBef>
                <a:spcPct val="0"/>
              </a:spcBef>
            </a:pPr>
            <a:r>
              <a:rPr lang="en-US" b="true" sz="8055" spc="-660" strike="noStrike" u="none">
                <a:solidFill>
                  <a:srgbClr val="8C8F7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SCHEDULING  OPTIONS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30162" y="3804349"/>
            <a:ext cx="5754625" cy="5127735"/>
            <a:chOff x="0" y="0"/>
            <a:chExt cx="7672834" cy="683697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7996" y="0"/>
              <a:ext cx="3814891" cy="1330588"/>
              <a:chOff x="0" y="0"/>
              <a:chExt cx="684290" cy="23867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84290" cy="238672"/>
              </a:xfrm>
              <a:custGeom>
                <a:avLst/>
                <a:gdLst/>
                <a:ahLst/>
                <a:cxnLst/>
                <a:rect r="r" b="b" t="t" l="l"/>
                <a:pathLst>
                  <a:path h="238672" w="684290">
                    <a:moveTo>
                      <a:pt x="119336" y="0"/>
                    </a:moveTo>
                    <a:lnTo>
                      <a:pt x="564954" y="0"/>
                    </a:lnTo>
                    <a:cubicBezTo>
                      <a:pt x="596604" y="0"/>
                      <a:pt x="626958" y="12573"/>
                      <a:pt x="649338" y="34953"/>
                    </a:cubicBezTo>
                    <a:cubicBezTo>
                      <a:pt x="671718" y="57333"/>
                      <a:pt x="684290" y="87686"/>
                      <a:pt x="684290" y="119336"/>
                    </a:cubicBezTo>
                    <a:lnTo>
                      <a:pt x="684290" y="119336"/>
                    </a:lnTo>
                    <a:cubicBezTo>
                      <a:pt x="684290" y="150986"/>
                      <a:pt x="671718" y="181340"/>
                      <a:pt x="649338" y="203719"/>
                    </a:cubicBezTo>
                    <a:cubicBezTo>
                      <a:pt x="626958" y="226099"/>
                      <a:pt x="596604" y="238672"/>
                      <a:pt x="564954" y="238672"/>
                    </a:cubicBezTo>
                    <a:lnTo>
                      <a:pt x="119336" y="238672"/>
                    </a:lnTo>
                    <a:cubicBezTo>
                      <a:pt x="87686" y="238672"/>
                      <a:pt x="57333" y="226099"/>
                      <a:pt x="34953" y="203719"/>
                    </a:cubicBezTo>
                    <a:cubicBezTo>
                      <a:pt x="12573" y="181340"/>
                      <a:pt x="0" y="150986"/>
                      <a:pt x="0" y="119336"/>
                    </a:cubicBezTo>
                    <a:lnTo>
                      <a:pt x="0" y="119336"/>
                    </a:lnTo>
                    <a:cubicBezTo>
                      <a:pt x="0" y="87686"/>
                      <a:pt x="12573" y="57333"/>
                      <a:pt x="34953" y="34953"/>
                    </a:cubicBezTo>
                    <a:cubicBezTo>
                      <a:pt x="57333" y="12573"/>
                      <a:pt x="87686" y="0"/>
                      <a:pt x="1193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8C8F7B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84290" cy="286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2E2C2B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CUSTOM PATTERNS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428685" y="64323"/>
              <a:ext cx="2659614" cy="1201942"/>
              <a:chOff x="0" y="0"/>
              <a:chExt cx="477064" cy="2155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7064" cy="215597"/>
              </a:xfrm>
              <a:custGeom>
                <a:avLst/>
                <a:gdLst/>
                <a:ahLst/>
                <a:cxnLst/>
                <a:rect r="r" b="b" t="t" l="l"/>
                <a:pathLst>
                  <a:path h="215597" w="477064">
                    <a:moveTo>
                      <a:pt x="107798" y="0"/>
                    </a:moveTo>
                    <a:lnTo>
                      <a:pt x="369266" y="0"/>
                    </a:lnTo>
                    <a:cubicBezTo>
                      <a:pt x="397856" y="0"/>
                      <a:pt x="425275" y="11357"/>
                      <a:pt x="445491" y="31573"/>
                    </a:cubicBezTo>
                    <a:cubicBezTo>
                      <a:pt x="465707" y="51789"/>
                      <a:pt x="477064" y="79208"/>
                      <a:pt x="477064" y="107798"/>
                    </a:cubicBezTo>
                    <a:lnTo>
                      <a:pt x="477064" y="107798"/>
                    </a:lnTo>
                    <a:cubicBezTo>
                      <a:pt x="477064" y="136388"/>
                      <a:pt x="465707" y="163807"/>
                      <a:pt x="445491" y="184023"/>
                    </a:cubicBezTo>
                    <a:cubicBezTo>
                      <a:pt x="425275" y="204239"/>
                      <a:pt x="397856" y="215597"/>
                      <a:pt x="369266" y="215597"/>
                    </a:cubicBezTo>
                    <a:lnTo>
                      <a:pt x="107798" y="215597"/>
                    </a:lnTo>
                    <a:cubicBezTo>
                      <a:pt x="79208" y="215597"/>
                      <a:pt x="51789" y="204239"/>
                      <a:pt x="31573" y="184023"/>
                    </a:cubicBezTo>
                    <a:cubicBezTo>
                      <a:pt x="11357" y="163807"/>
                      <a:pt x="0" y="136388"/>
                      <a:pt x="0" y="107798"/>
                    </a:cubicBezTo>
                    <a:lnTo>
                      <a:pt x="0" y="107798"/>
                    </a:lnTo>
                    <a:cubicBezTo>
                      <a:pt x="0" y="79208"/>
                      <a:pt x="11357" y="51789"/>
                      <a:pt x="31573" y="31573"/>
                    </a:cubicBezTo>
                    <a:cubicBezTo>
                      <a:pt x="51789" y="11357"/>
                      <a:pt x="79208" y="0"/>
                      <a:pt x="1077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8C8F7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77064" cy="263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spc="-46">
                    <a:solidFill>
                      <a:srgbClr val="F7F7F3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HIGH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725218"/>
              <a:ext cx="7672834" cy="5111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2304" indent="-241152" lvl="1">
                <a:lnSpc>
                  <a:spcPts val="3127"/>
                </a:lnSpc>
                <a:buFont typeface="Arial"/>
                <a:buChar char="•"/>
              </a:pPr>
              <a:r>
                <a:rPr lang="en-US" b="true" sz="2233" spc="-93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Users can define custom execution schedules based on specific needs.</a:t>
              </a:r>
            </a:p>
            <a:p>
              <a:pPr algn="l">
                <a:lnSpc>
                  <a:spcPts val="3083"/>
                </a:lnSpc>
              </a:pPr>
            </a:p>
            <a:p>
              <a:pPr algn="l" marL="475509" indent="-237754" lvl="1">
                <a:lnSpc>
                  <a:spcPts val="3083"/>
                </a:lnSpc>
                <a:buFont typeface="Arial"/>
                <a:buChar char="•"/>
              </a:pPr>
              <a:r>
                <a:rPr lang="en-US" b="true" sz="2202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Supports flexible scheduling options including daily, weekly, monthly, or cron-based schedules.</a:t>
              </a:r>
            </a:p>
            <a:p>
              <a:pPr algn="l">
                <a:lnSpc>
                  <a:spcPts val="3083"/>
                </a:lnSpc>
              </a:pPr>
            </a:p>
            <a:p>
              <a:pPr algn="l" marL="475509" indent="-237754" lvl="1">
                <a:lnSpc>
                  <a:spcPts val="3083"/>
                </a:lnSpc>
                <a:buFont typeface="Arial"/>
                <a:buChar char="•"/>
              </a:pPr>
              <a:r>
                <a:rPr lang="en-US" b="true" sz="2202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Enhances efficiency by automating complex job workflows.</a:t>
              </a:r>
            </a:p>
            <a:p>
              <a:pPr algn="l">
                <a:lnSpc>
                  <a:spcPts val="30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36972" y="3815052"/>
            <a:ext cx="4822328" cy="5146888"/>
            <a:chOff x="0" y="0"/>
            <a:chExt cx="6429771" cy="686251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904574" cy="1265858"/>
              <a:chOff x="0" y="0"/>
              <a:chExt cx="743834" cy="2411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43834" cy="241150"/>
              </a:xfrm>
              <a:custGeom>
                <a:avLst/>
                <a:gdLst/>
                <a:ahLst/>
                <a:cxnLst/>
                <a:rect r="r" b="b" t="t" l="l"/>
                <a:pathLst>
                  <a:path h="241150" w="743834">
                    <a:moveTo>
                      <a:pt x="120575" y="0"/>
                    </a:moveTo>
                    <a:lnTo>
                      <a:pt x="623259" y="0"/>
                    </a:lnTo>
                    <a:cubicBezTo>
                      <a:pt x="689850" y="0"/>
                      <a:pt x="743834" y="53983"/>
                      <a:pt x="743834" y="120575"/>
                    </a:cubicBezTo>
                    <a:lnTo>
                      <a:pt x="743834" y="120575"/>
                    </a:lnTo>
                    <a:cubicBezTo>
                      <a:pt x="743834" y="152554"/>
                      <a:pt x="731130" y="183222"/>
                      <a:pt x="708518" y="205834"/>
                    </a:cubicBezTo>
                    <a:cubicBezTo>
                      <a:pt x="685906" y="228447"/>
                      <a:pt x="655237" y="241150"/>
                      <a:pt x="623259" y="241150"/>
                    </a:cubicBezTo>
                    <a:lnTo>
                      <a:pt x="120575" y="241150"/>
                    </a:lnTo>
                    <a:cubicBezTo>
                      <a:pt x="88597" y="241150"/>
                      <a:pt x="57928" y="228447"/>
                      <a:pt x="35316" y="205834"/>
                    </a:cubicBezTo>
                    <a:cubicBezTo>
                      <a:pt x="12703" y="183222"/>
                      <a:pt x="0" y="152554"/>
                      <a:pt x="0" y="120575"/>
                    </a:cubicBezTo>
                    <a:lnTo>
                      <a:pt x="0" y="120575"/>
                    </a:lnTo>
                    <a:cubicBezTo>
                      <a:pt x="0" y="88597"/>
                      <a:pt x="12703" y="57928"/>
                      <a:pt x="35316" y="35316"/>
                    </a:cubicBezTo>
                    <a:cubicBezTo>
                      <a:pt x="57928" y="12703"/>
                      <a:pt x="88597" y="0"/>
                      <a:pt x="1205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8C8F7B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43834" cy="288775"/>
              </a:xfrm>
              <a:prstGeom prst="rect">
                <a:avLst/>
              </a:prstGeom>
            </p:spPr>
            <p:txBody>
              <a:bodyPr anchor="ctr" rtlCol="false" tIns="50231" lIns="50231" bIns="50231" rIns="50231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2E2C2B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TIMEZONE SUPPORT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090336" y="139824"/>
              <a:ext cx="2339434" cy="1126034"/>
              <a:chOff x="0" y="0"/>
              <a:chExt cx="445670" cy="21451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45670" cy="214513"/>
              </a:xfrm>
              <a:custGeom>
                <a:avLst/>
                <a:gdLst/>
                <a:ahLst/>
                <a:cxnLst/>
                <a:rect r="r" b="b" t="t" l="l"/>
                <a:pathLst>
                  <a:path h="214513" w="445670">
                    <a:moveTo>
                      <a:pt x="107257" y="0"/>
                    </a:moveTo>
                    <a:lnTo>
                      <a:pt x="338413" y="0"/>
                    </a:lnTo>
                    <a:cubicBezTo>
                      <a:pt x="366859" y="0"/>
                      <a:pt x="394140" y="11300"/>
                      <a:pt x="414255" y="31415"/>
                    </a:cubicBezTo>
                    <a:cubicBezTo>
                      <a:pt x="434369" y="51529"/>
                      <a:pt x="445670" y="78810"/>
                      <a:pt x="445670" y="107257"/>
                    </a:cubicBezTo>
                    <a:lnTo>
                      <a:pt x="445670" y="107257"/>
                    </a:lnTo>
                    <a:cubicBezTo>
                      <a:pt x="445670" y="166493"/>
                      <a:pt x="397649" y="214513"/>
                      <a:pt x="338413" y="214513"/>
                    </a:cubicBezTo>
                    <a:lnTo>
                      <a:pt x="107257" y="214513"/>
                    </a:lnTo>
                    <a:cubicBezTo>
                      <a:pt x="48020" y="214513"/>
                      <a:pt x="0" y="166493"/>
                      <a:pt x="0" y="107257"/>
                    </a:cubicBezTo>
                    <a:lnTo>
                      <a:pt x="0" y="107257"/>
                    </a:lnTo>
                    <a:cubicBezTo>
                      <a:pt x="0" y="48020"/>
                      <a:pt x="48020" y="0"/>
                      <a:pt x="107257" y="0"/>
                    </a:cubicBezTo>
                    <a:close/>
                  </a:path>
                </a:pathLst>
              </a:custGeom>
              <a:solidFill>
                <a:srgbClr val="AB6E43"/>
              </a:solidFill>
              <a:ln w="9525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45670" cy="262138"/>
              </a:xfrm>
              <a:prstGeom prst="rect">
                <a:avLst/>
              </a:prstGeom>
            </p:spPr>
            <p:txBody>
              <a:bodyPr anchor="ctr" rtlCol="false" tIns="50231" lIns="50231" bIns="50231" rIns="50231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spc="-46">
                    <a:solidFill>
                      <a:srgbClr val="F7F7F3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MEDIUM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574020"/>
              <a:ext cx="6429771" cy="5288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028" indent="-244514" lvl="1">
                <a:lnSpc>
                  <a:spcPts val="3171"/>
                </a:lnSpc>
                <a:buFont typeface="Arial"/>
                <a:buChar char="•"/>
              </a:pPr>
              <a:r>
                <a:rPr lang="en-US" b="true" sz="2265" spc="-95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Supports job scheduling across different time zones.</a:t>
              </a:r>
            </a:p>
            <a:p>
              <a:pPr algn="l">
                <a:lnSpc>
                  <a:spcPts val="3171"/>
                </a:lnSpc>
              </a:pPr>
            </a:p>
            <a:p>
              <a:pPr algn="l" marL="489028" indent="-244514" lvl="1">
                <a:lnSpc>
                  <a:spcPts val="3171"/>
                </a:lnSpc>
                <a:buFont typeface="Arial"/>
                <a:buChar char="•"/>
              </a:pPr>
              <a:r>
                <a:rPr lang="en-US" b="true" sz="2265" spc="-95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Automatically adjusts execution times based on the selected timezone.</a:t>
              </a:r>
            </a:p>
            <a:p>
              <a:pPr algn="l">
                <a:lnSpc>
                  <a:spcPts val="3171"/>
                </a:lnSpc>
              </a:pPr>
            </a:p>
            <a:p>
              <a:pPr algn="l" marL="489028" indent="-244514" lvl="1">
                <a:lnSpc>
                  <a:spcPts val="3171"/>
                </a:lnSpc>
                <a:buFont typeface="Arial"/>
                <a:buChar char="•"/>
              </a:pPr>
              <a:r>
                <a:rPr lang="en-US" b="true" sz="2265" spc="-95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Prevents timing errors due to daylight saving changes.</a:t>
              </a:r>
            </a:p>
            <a:p>
              <a:pPr algn="l">
                <a:lnSpc>
                  <a:spcPts val="317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80062" y="3775868"/>
            <a:ext cx="4713748" cy="5541454"/>
            <a:chOff x="0" y="0"/>
            <a:chExt cx="6284998" cy="73886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117588" y="0"/>
              <a:ext cx="3586674" cy="1343694"/>
              <a:chOff x="0" y="0"/>
              <a:chExt cx="637079" cy="23867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7079" cy="238672"/>
              </a:xfrm>
              <a:custGeom>
                <a:avLst/>
                <a:gdLst/>
                <a:ahLst/>
                <a:cxnLst/>
                <a:rect r="r" b="b" t="t" l="l"/>
                <a:pathLst>
                  <a:path h="238672" w="637079">
                    <a:moveTo>
                      <a:pt x="119336" y="0"/>
                    </a:moveTo>
                    <a:lnTo>
                      <a:pt x="517743" y="0"/>
                    </a:lnTo>
                    <a:cubicBezTo>
                      <a:pt x="549393" y="0"/>
                      <a:pt x="579746" y="12573"/>
                      <a:pt x="602126" y="34953"/>
                    </a:cubicBezTo>
                    <a:cubicBezTo>
                      <a:pt x="624506" y="57333"/>
                      <a:pt x="637079" y="87686"/>
                      <a:pt x="637079" y="119336"/>
                    </a:cubicBezTo>
                    <a:lnTo>
                      <a:pt x="637079" y="119336"/>
                    </a:lnTo>
                    <a:cubicBezTo>
                      <a:pt x="637079" y="150986"/>
                      <a:pt x="624506" y="181340"/>
                      <a:pt x="602126" y="203719"/>
                    </a:cubicBezTo>
                    <a:cubicBezTo>
                      <a:pt x="579746" y="226099"/>
                      <a:pt x="549393" y="238672"/>
                      <a:pt x="517743" y="238672"/>
                    </a:cubicBezTo>
                    <a:lnTo>
                      <a:pt x="119336" y="238672"/>
                    </a:lnTo>
                    <a:cubicBezTo>
                      <a:pt x="87686" y="238672"/>
                      <a:pt x="57333" y="226099"/>
                      <a:pt x="34953" y="203719"/>
                    </a:cubicBezTo>
                    <a:cubicBezTo>
                      <a:pt x="12573" y="181340"/>
                      <a:pt x="0" y="150986"/>
                      <a:pt x="0" y="119336"/>
                    </a:cubicBezTo>
                    <a:lnTo>
                      <a:pt x="0" y="119336"/>
                    </a:lnTo>
                    <a:cubicBezTo>
                      <a:pt x="0" y="87686"/>
                      <a:pt x="12573" y="57333"/>
                      <a:pt x="34953" y="34953"/>
                    </a:cubicBezTo>
                    <a:cubicBezTo>
                      <a:pt x="57333" y="12573"/>
                      <a:pt x="87686" y="0"/>
                      <a:pt x="1193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8C8F7B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637079" cy="286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2E2C2B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SCHEDULE PREVIEW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704261" y="0"/>
              <a:ext cx="2327453" cy="1343694"/>
              <a:chOff x="0" y="0"/>
              <a:chExt cx="413411" cy="23867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13411" cy="238672"/>
              </a:xfrm>
              <a:custGeom>
                <a:avLst/>
                <a:gdLst/>
                <a:ahLst/>
                <a:cxnLst/>
                <a:rect r="r" b="b" t="t" l="l"/>
                <a:pathLst>
                  <a:path h="238672" w="413411">
                    <a:moveTo>
                      <a:pt x="119336" y="0"/>
                    </a:moveTo>
                    <a:lnTo>
                      <a:pt x="294075" y="0"/>
                    </a:lnTo>
                    <a:cubicBezTo>
                      <a:pt x="325725" y="0"/>
                      <a:pt x="356079" y="12573"/>
                      <a:pt x="378458" y="34953"/>
                    </a:cubicBezTo>
                    <a:cubicBezTo>
                      <a:pt x="400838" y="57333"/>
                      <a:pt x="413411" y="87686"/>
                      <a:pt x="413411" y="119336"/>
                    </a:cubicBezTo>
                    <a:lnTo>
                      <a:pt x="413411" y="119336"/>
                    </a:lnTo>
                    <a:cubicBezTo>
                      <a:pt x="413411" y="150986"/>
                      <a:pt x="400838" y="181340"/>
                      <a:pt x="378458" y="203719"/>
                    </a:cubicBezTo>
                    <a:cubicBezTo>
                      <a:pt x="356079" y="226099"/>
                      <a:pt x="325725" y="238672"/>
                      <a:pt x="294075" y="238672"/>
                    </a:cubicBezTo>
                    <a:lnTo>
                      <a:pt x="119336" y="238672"/>
                    </a:lnTo>
                    <a:cubicBezTo>
                      <a:pt x="87686" y="238672"/>
                      <a:pt x="57333" y="226099"/>
                      <a:pt x="34953" y="203719"/>
                    </a:cubicBezTo>
                    <a:cubicBezTo>
                      <a:pt x="12573" y="181340"/>
                      <a:pt x="0" y="150986"/>
                      <a:pt x="0" y="119336"/>
                    </a:cubicBezTo>
                    <a:lnTo>
                      <a:pt x="0" y="119336"/>
                    </a:lnTo>
                    <a:cubicBezTo>
                      <a:pt x="0" y="87686"/>
                      <a:pt x="12573" y="57333"/>
                      <a:pt x="34953" y="34953"/>
                    </a:cubicBezTo>
                    <a:cubicBezTo>
                      <a:pt x="57333" y="12573"/>
                      <a:pt x="87686" y="0"/>
                      <a:pt x="119336" y="0"/>
                    </a:cubicBezTo>
                    <a:close/>
                  </a:path>
                </a:pathLst>
              </a:custGeom>
              <a:solidFill>
                <a:srgbClr val="AB6E43"/>
              </a:solidFill>
              <a:ln w="9525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413411" cy="286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spc="-46">
                    <a:solidFill>
                      <a:srgbClr val="F7F7F3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MEDIUM</a:t>
                </a: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677631"/>
              <a:ext cx="6284998" cy="5710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0192" indent="-240096" lvl="1">
                <a:lnSpc>
                  <a:spcPts val="3113"/>
                </a:lnSpc>
                <a:buFont typeface="Arial"/>
                <a:buChar char="•"/>
              </a:pPr>
              <a:r>
                <a:rPr lang="en-US" b="true" sz="2224" spc="-93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The system provides a real-time preview of upcoming job execution times.</a:t>
              </a:r>
            </a:p>
            <a:p>
              <a:pPr algn="l">
                <a:lnSpc>
                  <a:spcPts val="3113"/>
                </a:lnSpc>
              </a:pPr>
            </a:p>
            <a:p>
              <a:pPr algn="l" marL="480192" indent="-240096" lvl="1">
                <a:lnSpc>
                  <a:spcPts val="3113"/>
                </a:lnSpc>
                <a:buFont typeface="Arial"/>
                <a:buChar char="•"/>
              </a:pPr>
              <a:r>
                <a:rPr lang="en-US" b="true" sz="2224" spc="-93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Helps users verify schedules before applying them.</a:t>
              </a:r>
            </a:p>
            <a:p>
              <a:pPr algn="l">
                <a:lnSpc>
                  <a:spcPts val="3113"/>
                </a:lnSpc>
              </a:pPr>
            </a:p>
            <a:p>
              <a:pPr algn="l" marL="480192" indent="-240096" lvl="1">
                <a:lnSpc>
                  <a:spcPts val="3113"/>
                </a:lnSpc>
                <a:buFont typeface="Arial"/>
                <a:buChar char="•"/>
              </a:pPr>
              <a:r>
                <a:rPr lang="en-US" b="true" sz="2224" spc="-93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Ensures better planning and coordination of database tasks.</a:t>
              </a:r>
            </a:p>
            <a:p>
              <a:pPr algn="l">
                <a:lnSpc>
                  <a:spcPts val="3113"/>
                </a:lnSpc>
              </a:pPr>
            </a:p>
            <a:p>
              <a:pPr algn="just">
                <a:lnSpc>
                  <a:spcPts val="3113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288865" y="3171900"/>
            <a:ext cx="11867669" cy="36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b="true" sz="3401" spc="-278">
                <a:solidFill>
                  <a:srgbClr val="413C36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FUNCTIONAL REQUIREMENTS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57671" y="8710885"/>
            <a:ext cx="702945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88678" y="8710885"/>
            <a:ext cx="696516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82445" y="8710885"/>
            <a:ext cx="711160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96324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11/21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253812"/>
            <a:ext cx="18288000" cy="10033188"/>
          </a:xfrm>
          <a:custGeom>
            <a:avLst/>
            <a:gdLst/>
            <a:ahLst/>
            <a:cxnLst/>
            <a:rect r="r" b="b" t="t" l="l"/>
            <a:pathLst>
              <a:path h="10033188" w="18288000">
                <a:moveTo>
                  <a:pt x="0" y="0"/>
                </a:moveTo>
                <a:lnTo>
                  <a:pt x="18288000" y="0"/>
                </a:lnTo>
                <a:lnTo>
                  <a:pt x="18288000" y="10033188"/>
                </a:lnTo>
                <a:lnTo>
                  <a:pt x="0" y="1003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" t="0" r="-902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5609" y="0"/>
            <a:ext cx="7862391" cy="10506770"/>
            <a:chOff x="0" y="0"/>
            <a:chExt cx="10483187" cy="140090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8999"/>
            </a:blip>
            <a:srcRect l="25193" t="0" r="24918" b="0"/>
            <a:stretch>
              <a:fillRect/>
            </a:stretch>
          </p:blipFill>
          <p:spPr>
            <a:xfrm flipH="false" flipV="false">
              <a:off x="0" y="0"/>
              <a:ext cx="10483187" cy="1400902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586888" y="1800201"/>
            <a:ext cx="7153554" cy="1363523"/>
          </a:xfrm>
          <a:custGeom>
            <a:avLst/>
            <a:gdLst/>
            <a:ahLst/>
            <a:cxnLst/>
            <a:rect r="r" b="b" t="t" l="l"/>
            <a:pathLst>
              <a:path h="1363523" w="7153554">
                <a:moveTo>
                  <a:pt x="0" y="0"/>
                </a:moveTo>
                <a:lnTo>
                  <a:pt x="7153554" y="0"/>
                </a:lnTo>
                <a:lnTo>
                  <a:pt x="7153554" y="1363523"/>
                </a:lnTo>
                <a:lnTo>
                  <a:pt x="0" y="136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1807" r="0" b="-180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65514" y="-441183"/>
            <a:ext cx="3692242" cy="11169365"/>
            <a:chOff x="0" y="0"/>
            <a:chExt cx="972442" cy="2941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2442" cy="2941726"/>
            </a:xfrm>
            <a:custGeom>
              <a:avLst/>
              <a:gdLst/>
              <a:ahLst/>
              <a:cxnLst/>
              <a:rect r="r" b="b" t="t" l="l"/>
              <a:pathLst>
                <a:path h="2941726" w="972442">
                  <a:moveTo>
                    <a:pt x="0" y="0"/>
                  </a:moveTo>
                  <a:lnTo>
                    <a:pt x="972442" y="0"/>
                  </a:lnTo>
                  <a:lnTo>
                    <a:pt x="972442" y="2941726"/>
                  </a:lnTo>
                  <a:lnTo>
                    <a:pt x="0" y="29417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972442" cy="3017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2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61703" y="5067300"/>
            <a:ext cx="886009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2465748" y="5067300"/>
            <a:ext cx="886009" cy="0"/>
          </a:xfrm>
          <a:prstGeom prst="line">
            <a:avLst/>
          </a:prstGeom>
          <a:ln cap="flat" w="152400">
            <a:solidFill>
              <a:srgbClr val="8C8F7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23875" y="1454823"/>
            <a:ext cx="6732089" cy="2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9"/>
              </a:lnSpc>
              <a:spcBef>
                <a:spcPct val="0"/>
              </a:spcBef>
            </a:pPr>
            <a:r>
              <a:rPr lang="en-US" b="true" sz="6813">
                <a:solidFill>
                  <a:srgbClr val="8C8F7B"/>
                </a:solidFill>
                <a:latin typeface="Poppins Bold"/>
                <a:ea typeface="Poppins Bold"/>
                <a:cs typeface="Poppins Bold"/>
                <a:sym typeface="Poppins Bold"/>
              </a:rPr>
              <a:t>NON FUNCTIONAL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450" y="3805909"/>
            <a:ext cx="6703514" cy="92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7"/>
              </a:lnSpc>
              <a:spcBef>
                <a:spcPct val="0"/>
              </a:spcBef>
            </a:pPr>
            <a:r>
              <a:rPr lang="en-US" b="true" sz="5169" spc="9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716909" y="453480"/>
            <a:ext cx="9863286" cy="2028483"/>
            <a:chOff x="0" y="0"/>
            <a:chExt cx="13151048" cy="270464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151048" cy="2618844"/>
              <a:chOff x="0" y="0"/>
              <a:chExt cx="4110801" cy="81860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10801" cy="818608"/>
              </a:xfrm>
              <a:custGeom>
                <a:avLst/>
                <a:gdLst/>
                <a:ahLst/>
                <a:cxnLst/>
                <a:rect r="r" b="b" t="t" l="l"/>
                <a:pathLst>
                  <a:path h="818608" w="4110801">
                    <a:moveTo>
                      <a:pt x="3986341" y="818607"/>
                    </a:moveTo>
                    <a:lnTo>
                      <a:pt x="124460" y="818607"/>
                    </a:lnTo>
                    <a:cubicBezTo>
                      <a:pt x="55880" y="818607"/>
                      <a:pt x="0" y="762727"/>
                      <a:pt x="0" y="6941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86342" y="0"/>
                    </a:lnTo>
                    <a:cubicBezTo>
                      <a:pt x="4054921" y="0"/>
                      <a:pt x="4110801" y="55880"/>
                      <a:pt x="4110801" y="124460"/>
                    </a:cubicBezTo>
                    <a:lnTo>
                      <a:pt x="4110801" y="694148"/>
                    </a:lnTo>
                    <a:cubicBezTo>
                      <a:pt x="4110801" y="762727"/>
                      <a:pt x="4054921" y="818608"/>
                      <a:pt x="3986342" y="8186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400363" y="746037"/>
              <a:ext cx="1112952" cy="111295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8F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32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45017" y="970636"/>
              <a:ext cx="575978" cy="587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  <a:spcBef>
                  <a:spcPct val="0"/>
                </a:spcBef>
              </a:pPr>
              <a:r>
                <a:rPr lang="en-US" b="true" sz="2523" spc="55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231583" y="81380"/>
              <a:ext cx="3565407" cy="58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Performance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99888" y="726987"/>
              <a:ext cx="11524905" cy="1977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0454" indent="-210227" lvl="1">
                <a:lnSpc>
                  <a:spcPts val="2395"/>
                </a:lnSpc>
                <a:buFont typeface="Arial"/>
                <a:buChar char="•"/>
              </a:pPr>
              <a:r>
                <a:rPr lang="en-US" sz="194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system must not slow down the database during real-time updates.</a:t>
              </a:r>
            </a:p>
            <a:p>
              <a:pPr algn="l" marL="420454" indent="-210227" lvl="1">
                <a:lnSpc>
                  <a:spcPts val="2395"/>
                </a:lnSpc>
                <a:buFont typeface="Arial"/>
                <a:buChar char="•"/>
              </a:pPr>
              <a:r>
                <a:rPr lang="en-US" sz="194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Job monitoring should run efficiently without affecting responsiveness.</a:t>
              </a:r>
            </a:p>
            <a:p>
              <a:pPr algn="l">
                <a:lnSpc>
                  <a:spcPts val="239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16909" y="2902392"/>
            <a:ext cx="9863286" cy="1964133"/>
            <a:chOff x="0" y="0"/>
            <a:chExt cx="4110801" cy="8186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10801" cy="818608"/>
            </a:xfrm>
            <a:custGeom>
              <a:avLst/>
              <a:gdLst/>
              <a:ahLst/>
              <a:cxnLst/>
              <a:rect r="r" b="b" t="t" l="l"/>
              <a:pathLst>
                <a:path h="818608" w="4110801">
                  <a:moveTo>
                    <a:pt x="3986341" y="818607"/>
                  </a:moveTo>
                  <a:lnTo>
                    <a:pt x="124460" y="818607"/>
                  </a:lnTo>
                  <a:cubicBezTo>
                    <a:pt x="55880" y="818607"/>
                    <a:pt x="0" y="762727"/>
                    <a:pt x="0" y="6941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6342" y="0"/>
                  </a:lnTo>
                  <a:cubicBezTo>
                    <a:pt x="4054921" y="0"/>
                    <a:pt x="4110801" y="55880"/>
                    <a:pt x="4110801" y="124460"/>
                  </a:cubicBezTo>
                  <a:lnTo>
                    <a:pt x="4110801" y="694148"/>
                  </a:lnTo>
                  <a:cubicBezTo>
                    <a:pt x="4110801" y="762727"/>
                    <a:pt x="4054921" y="818608"/>
                    <a:pt x="3986342" y="8186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17181" y="3461920"/>
            <a:ext cx="834714" cy="83471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2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200672" y="3611319"/>
            <a:ext cx="431983" cy="4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  <a:spcBef>
                <a:spcPct val="0"/>
              </a:spcBef>
            </a:pPr>
            <a:r>
              <a:rPr lang="en-US" b="true" sz="2523" spc="5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90597" y="2944377"/>
            <a:ext cx="3773068" cy="90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5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851895" y="3612857"/>
            <a:ext cx="8643679" cy="8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Must support large workloads with many scheduled jobs.</a:t>
            </a:r>
          </a:p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Should be able to scale as job volume increases.</a:t>
            </a:r>
          </a:p>
          <a:p>
            <a:pPr algn="l">
              <a:lnSpc>
                <a:spcPts val="2395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7716909" y="5333250"/>
            <a:ext cx="9863286" cy="1964133"/>
            <a:chOff x="0" y="0"/>
            <a:chExt cx="4110801" cy="81860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10801" cy="818608"/>
            </a:xfrm>
            <a:custGeom>
              <a:avLst/>
              <a:gdLst/>
              <a:ahLst/>
              <a:cxnLst/>
              <a:rect r="r" b="b" t="t" l="l"/>
              <a:pathLst>
                <a:path h="818608" w="4110801">
                  <a:moveTo>
                    <a:pt x="3986341" y="818607"/>
                  </a:moveTo>
                  <a:lnTo>
                    <a:pt x="124460" y="818607"/>
                  </a:lnTo>
                  <a:cubicBezTo>
                    <a:pt x="55880" y="818607"/>
                    <a:pt x="0" y="762727"/>
                    <a:pt x="0" y="6941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6342" y="0"/>
                  </a:lnTo>
                  <a:cubicBezTo>
                    <a:pt x="4054921" y="0"/>
                    <a:pt x="4110801" y="55880"/>
                    <a:pt x="4110801" y="124460"/>
                  </a:cubicBezTo>
                  <a:lnTo>
                    <a:pt x="4110801" y="694148"/>
                  </a:lnTo>
                  <a:cubicBezTo>
                    <a:pt x="4110801" y="762727"/>
                    <a:pt x="4054921" y="818608"/>
                    <a:pt x="3986342" y="8186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017181" y="5892778"/>
            <a:ext cx="834714" cy="83471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200672" y="6042177"/>
            <a:ext cx="431983" cy="90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  <a:spcBef>
                <a:spcPct val="0"/>
              </a:spcBef>
            </a:pPr>
            <a:r>
              <a:rPr lang="en-US" b="true" sz="2523" spc="5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90597" y="5375235"/>
            <a:ext cx="2674055" cy="135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5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</a:t>
            </a: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841825" y="6000000"/>
            <a:ext cx="8643679" cy="119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AES-256 encryption for stored data and TLS 1.2+ for secure communication.</a:t>
            </a:r>
          </a:p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confidentiality of job details and sensitive information.</a:t>
            </a:r>
          </a:p>
          <a:p>
            <a:pPr algn="l">
              <a:lnSpc>
                <a:spcPts val="2395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7716909" y="7799883"/>
            <a:ext cx="9863286" cy="1964133"/>
            <a:chOff x="0" y="0"/>
            <a:chExt cx="4110801" cy="81860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110801" cy="818608"/>
            </a:xfrm>
            <a:custGeom>
              <a:avLst/>
              <a:gdLst/>
              <a:ahLst/>
              <a:cxnLst/>
              <a:rect r="r" b="b" t="t" l="l"/>
              <a:pathLst>
                <a:path h="818608" w="4110801">
                  <a:moveTo>
                    <a:pt x="3986341" y="818607"/>
                  </a:moveTo>
                  <a:lnTo>
                    <a:pt x="124460" y="818607"/>
                  </a:lnTo>
                  <a:cubicBezTo>
                    <a:pt x="55880" y="818607"/>
                    <a:pt x="0" y="762727"/>
                    <a:pt x="0" y="6941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6342" y="0"/>
                  </a:lnTo>
                  <a:cubicBezTo>
                    <a:pt x="4054921" y="0"/>
                    <a:pt x="4110801" y="55880"/>
                    <a:pt x="4110801" y="124460"/>
                  </a:cubicBezTo>
                  <a:lnTo>
                    <a:pt x="4110801" y="694148"/>
                  </a:lnTo>
                  <a:cubicBezTo>
                    <a:pt x="4110801" y="762727"/>
                    <a:pt x="4054921" y="818608"/>
                    <a:pt x="3986342" y="8186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017181" y="8359411"/>
            <a:ext cx="834714" cy="83471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2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200672" y="8508810"/>
            <a:ext cx="431983" cy="4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  <a:spcBef>
                <a:spcPct val="0"/>
              </a:spcBef>
            </a:pPr>
            <a:r>
              <a:rPr lang="en-US" b="true" sz="2523" spc="5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90597" y="7841868"/>
            <a:ext cx="2674055" cy="90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5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Availability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8841825" y="8430858"/>
            <a:ext cx="8643679" cy="119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Must maintain 99.9% uptime for continuous job scheduling and monitoring.</a:t>
            </a:r>
          </a:p>
          <a:p>
            <a:pPr algn="l" marL="420454" indent="-210227" lvl="1">
              <a:lnSpc>
                <a:spcPts val="2395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reliability, especially for critical production tasks.</a:t>
            </a:r>
          </a:p>
          <a:p>
            <a:pPr algn="l">
              <a:lnSpc>
                <a:spcPts val="2395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4969058" y="87719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13/21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20036" y="1028700"/>
            <a:ext cx="2245981" cy="2245981"/>
          </a:xfrm>
          <a:custGeom>
            <a:avLst/>
            <a:gdLst/>
            <a:ahLst/>
            <a:cxnLst/>
            <a:rect r="r" b="b" t="t" l="l"/>
            <a:pathLst>
              <a:path h="2245981" w="2245981">
                <a:moveTo>
                  <a:pt x="0" y="0"/>
                </a:moveTo>
                <a:lnTo>
                  <a:pt x="2245982" y="0"/>
                </a:lnTo>
                <a:lnTo>
                  <a:pt x="2245982" y="2245981"/>
                </a:lnTo>
                <a:lnTo>
                  <a:pt x="0" y="224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6650" y="4196875"/>
            <a:ext cx="14278105" cy="236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b="true" sz="11500" spc="-943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ARCHITECTURE &amp; INTERFACES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9372" y="2634779"/>
            <a:ext cx="1261266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9000" spc="-495">
                <a:solidFill>
                  <a:srgbClr val="2E2C2B"/>
                </a:solidFill>
                <a:latin typeface="Horizon Outlined"/>
                <a:ea typeface="Horizon Outlined"/>
                <a:cs typeface="Horizon Outlined"/>
                <a:sym typeface="Horizon Outlined"/>
              </a:rPr>
              <a:t>SYSTEM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21693" y="2524394"/>
            <a:ext cx="4604138" cy="2013099"/>
            <a:chOff x="0" y="0"/>
            <a:chExt cx="6138851" cy="26841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138851" cy="2684132"/>
              <a:chOff x="0" y="0"/>
              <a:chExt cx="1981962" cy="8665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81962" cy="866587"/>
              </a:xfrm>
              <a:custGeom>
                <a:avLst/>
                <a:gdLst/>
                <a:ahLst/>
                <a:cxnLst/>
                <a:rect r="r" b="b" t="t" l="l"/>
                <a:pathLst>
                  <a:path h="866587" w="1981962">
                    <a:moveTo>
                      <a:pt x="1857502" y="866587"/>
                    </a:moveTo>
                    <a:lnTo>
                      <a:pt x="124460" y="866587"/>
                    </a:lnTo>
                    <a:cubicBezTo>
                      <a:pt x="55880" y="866587"/>
                      <a:pt x="0" y="810707"/>
                      <a:pt x="0" y="7421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57502" y="0"/>
                    </a:lnTo>
                    <a:cubicBezTo>
                      <a:pt x="1926082" y="0"/>
                      <a:pt x="1981962" y="55880"/>
                      <a:pt x="1981962" y="124460"/>
                    </a:cubicBezTo>
                    <a:lnTo>
                      <a:pt x="1981962" y="742127"/>
                    </a:lnTo>
                    <a:cubicBezTo>
                      <a:pt x="1981962" y="810707"/>
                      <a:pt x="1926082" y="866587"/>
                      <a:pt x="1857502" y="866587"/>
                    </a:cubicBezTo>
                    <a:close/>
                  </a:path>
                </a:pathLst>
              </a:custGeom>
              <a:solidFill>
                <a:srgbClr val="FFFEFD">
                  <a:alpha val="38824"/>
                </a:srgbClr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748979" y="339703"/>
              <a:ext cx="4821581" cy="57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44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Monitoring &amp; Alerting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8566" y="1119964"/>
              <a:ext cx="5361718" cy="110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8"/>
                </a:lnSpc>
                <a:spcBef>
                  <a:spcPct val="0"/>
                </a:spcBef>
              </a:pPr>
              <a:r>
                <a:rPr lang="en-US" sz="177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Integrates with Prometheus &amp; Grafana for real-time job monitoring and alerts.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4167" y="2419637"/>
            <a:ext cx="4843727" cy="2117856"/>
            <a:chOff x="0" y="0"/>
            <a:chExt cx="6458303" cy="282380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8303" cy="2823808"/>
              <a:chOff x="0" y="0"/>
              <a:chExt cx="1981962" cy="86658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81962" cy="866587"/>
              </a:xfrm>
              <a:custGeom>
                <a:avLst/>
                <a:gdLst/>
                <a:ahLst/>
                <a:cxnLst/>
                <a:rect r="r" b="b" t="t" l="l"/>
                <a:pathLst>
                  <a:path h="866587" w="1981962">
                    <a:moveTo>
                      <a:pt x="1857502" y="866587"/>
                    </a:moveTo>
                    <a:lnTo>
                      <a:pt x="124460" y="866587"/>
                    </a:lnTo>
                    <a:cubicBezTo>
                      <a:pt x="55880" y="866587"/>
                      <a:pt x="0" y="810707"/>
                      <a:pt x="0" y="7421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57502" y="0"/>
                    </a:lnTo>
                    <a:cubicBezTo>
                      <a:pt x="1926082" y="0"/>
                      <a:pt x="1981962" y="55880"/>
                      <a:pt x="1981962" y="124460"/>
                    </a:cubicBezTo>
                    <a:lnTo>
                      <a:pt x="1981962" y="742127"/>
                    </a:lnTo>
                    <a:cubicBezTo>
                      <a:pt x="1981962" y="810707"/>
                      <a:pt x="1926082" y="866587"/>
                      <a:pt x="1857502" y="866587"/>
                    </a:cubicBezTo>
                    <a:close/>
                  </a:path>
                </a:pathLst>
              </a:custGeom>
              <a:solidFill>
                <a:srgbClr val="FFFEFD">
                  <a:alpha val="38824"/>
                </a:srgbClr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058840" y="162573"/>
              <a:ext cx="4340624" cy="598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7"/>
                </a:lnSpc>
                <a:spcBef>
                  <a:spcPct val="0"/>
                </a:spcBef>
              </a:pPr>
              <a:r>
                <a:rPr lang="en-US" b="true" sz="256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User Interface (UI)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08786" y="928912"/>
              <a:ext cx="5640730" cy="1559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2"/>
                </a:lnSpc>
              </a:pPr>
              <a:r>
                <a:rPr lang="en-US" sz="187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pgAdmin dashboard provides a visual representation of job statuses and allows users to configure and manage schedules.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47519" y="2524394"/>
            <a:ext cx="4364549" cy="1908342"/>
            <a:chOff x="0" y="0"/>
            <a:chExt cx="5819399" cy="254445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19399" cy="2544456"/>
              <a:chOff x="0" y="0"/>
              <a:chExt cx="1981962" cy="86658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81962" cy="866587"/>
              </a:xfrm>
              <a:custGeom>
                <a:avLst/>
                <a:gdLst/>
                <a:ahLst/>
                <a:cxnLst/>
                <a:rect r="r" b="b" t="t" l="l"/>
                <a:pathLst>
                  <a:path h="866587" w="1981962">
                    <a:moveTo>
                      <a:pt x="1857502" y="866587"/>
                    </a:moveTo>
                    <a:lnTo>
                      <a:pt x="124460" y="866587"/>
                    </a:lnTo>
                    <a:cubicBezTo>
                      <a:pt x="55880" y="866587"/>
                      <a:pt x="0" y="810707"/>
                      <a:pt x="0" y="7421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57502" y="0"/>
                    </a:lnTo>
                    <a:cubicBezTo>
                      <a:pt x="1926082" y="0"/>
                      <a:pt x="1981962" y="55880"/>
                      <a:pt x="1981962" y="124460"/>
                    </a:cubicBezTo>
                    <a:lnTo>
                      <a:pt x="1981962" y="742127"/>
                    </a:lnTo>
                    <a:cubicBezTo>
                      <a:pt x="1981962" y="810707"/>
                      <a:pt x="1926082" y="866587"/>
                      <a:pt x="1857502" y="866587"/>
                    </a:cubicBezTo>
                    <a:close/>
                  </a:path>
                </a:pathLst>
              </a:custGeom>
              <a:solidFill>
                <a:srgbClr val="FFFEFD">
                  <a:alpha val="38824"/>
                </a:srgbClr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131020" y="374979"/>
              <a:ext cx="4248989" cy="527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1"/>
                </a:lnSpc>
                <a:spcBef>
                  <a:spcPct val="0"/>
                </a:spcBef>
              </a:pPr>
              <a:r>
                <a:rPr lang="en-US" b="true" sz="231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Job Execution Engine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9928" y="1051167"/>
              <a:ext cx="5339544" cy="714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75"/>
                </a:lnSpc>
                <a:spcBef>
                  <a:spcPct val="0"/>
                </a:spcBef>
              </a:pPr>
              <a:r>
                <a:rPr lang="en-US" sz="16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pgAgent handles job scheduling and execution in PostgreSQL.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925494" y="8017464"/>
            <a:ext cx="6153682" cy="7605674"/>
          </a:xfrm>
          <a:custGeom>
            <a:avLst/>
            <a:gdLst/>
            <a:ahLst/>
            <a:cxnLst/>
            <a:rect r="r" b="b" t="t" l="l"/>
            <a:pathLst>
              <a:path h="7605674" w="6153682">
                <a:moveTo>
                  <a:pt x="0" y="0"/>
                </a:moveTo>
                <a:lnTo>
                  <a:pt x="6153682" y="0"/>
                </a:lnTo>
                <a:lnTo>
                  <a:pt x="6153682" y="7605675"/>
                </a:lnTo>
                <a:lnTo>
                  <a:pt x="0" y="760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028700" y="1028700"/>
            <a:ext cx="763486" cy="780515"/>
          </a:xfrm>
          <a:custGeom>
            <a:avLst/>
            <a:gdLst/>
            <a:ahLst/>
            <a:cxnLst/>
            <a:rect r="r" b="b" t="t" l="l"/>
            <a:pathLst>
              <a:path h="780515" w="763486">
                <a:moveTo>
                  <a:pt x="0" y="780515"/>
                </a:moveTo>
                <a:lnTo>
                  <a:pt x="763486" y="780515"/>
                </a:lnTo>
                <a:lnTo>
                  <a:pt x="763486" y="0"/>
                </a:lnTo>
                <a:lnTo>
                  <a:pt x="0" y="0"/>
                </a:lnTo>
                <a:lnTo>
                  <a:pt x="0" y="780515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79605" y="5143500"/>
            <a:ext cx="11044157" cy="4457489"/>
          </a:xfrm>
          <a:custGeom>
            <a:avLst/>
            <a:gdLst/>
            <a:ahLst/>
            <a:cxnLst/>
            <a:rect r="r" b="b" t="t" l="l"/>
            <a:pathLst>
              <a:path h="4457489" w="11044157">
                <a:moveTo>
                  <a:pt x="0" y="0"/>
                </a:moveTo>
                <a:lnTo>
                  <a:pt x="11044157" y="0"/>
                </a:lnTo>
                <a:lnTo>
                  <a:pt x="11044157" y="4457489"/>
                </a:lnTo>
                <a:lnTo>
                  <a:pt x="0" y="4457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10764" y="924636"/>
            <a:ext cx="12958381" cy="13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1"/>
              </a:lnSpc>
              <a:spcBef>
                <a:spcPct val="0"/>
              </a:spcBef>
            </a:pPr>
            <a:r>
              <a:rPr lang="en-US" b="true" sz="6801" strike="noStrike" u="none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SYSTEM  ARCHITECTURE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3935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15/21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2051" y="1795253"/>
            <a:ext cx="8336438" cy="2664973"/>
            <a:chOff x="0" y="0"/>
            <a:chExt cx="2195605" cy="701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5605" cy="701886"/>
            </a:xfrm>
            <a:custGeom>
              <a:avLst/>
              <a:gdLst/>
              <a:ahLst/>
              <a:cxnLst/>
              <a:rect r="r" b="b" t="t" l="l"/>
              <a:pathLst>
                <a:path h="701886" w="2195605">
                  <a:moveTo>
                    <a:pt x="47363" y="0"/>
                  </a:moveTo>
                  <a:lnTo>
                    <a:pt x="2148242" y="0"/>
                  </a:lnTo>
                  <a:cubicBezTo>
                    <a:pt x="2160804" y="0"/>
                    <a:pt x="2172851" y="4990"/>
                    <a:pt x="2181733" y="13872"/>
                  </a:cubicBezTo>
                  <a:cubicBezTo>
                    <a:pt x="2190615" y="22755"/>
                    <a:pt x="2195605" y="34801"/>
                    <a:pt x="2195605" y="47363"/>
                  </a:cubicBezTo>
                  <a:lnTo>
                    <a:pt x="2195605" y="654523"/>
                  </a:lnTo>
                  <a:cubicBezTo>
                    <a:pt x="2195605" y="667084"/>
                    <a:pt x="2190615" y="679131"/>
                    <a:pt x="2181733" y="688014"/>
                  </a:cubicBezTo>
                  <a:cubicBezTo>
                    <a:pt x="2172851" y="696896"/>
                    <a:pt x="2160804" y="701886"/>
                    <a:pt x="2148242" y="701886"/>
                  </a:cubicBezTo>
                  <a:lnTo>
                    <a:pt x="47363" y="701886"/>
                  </a:lnTo>
                  <a:cubicBezTo>
                    <a:pt x="34801" y="701886"/>
                    <a:pt x="22755" y="696896"/>
                    <a:pt x="13872" y="688014"/>
                  </a:cubicBezTo>
                  <a:cubicBezTo>
                    <a:pt x="4990" y="679131"/>
                    <a:pt x="0" y="667084"/>
                    <a:pt x="0" y="654523"/>
                  </a:cubicBezTo>
                  <a:lnTo>
                    <a:pt x="0" y="47363"/>
                  </a:lnTo>
                  <a:cubicBezTo>
                    <a:pt x="0" y="34801"/>
                    <a:pt x="4990" y="22755"/>
                    <a:pt x="13872" y="13872"/>
                  </a:cubicBezTo>
                  <a:cubicBezTo>
                    <a:pt x="22755" y="4990"/>
                    <a:pt x="34801" y="0"/>
                    <a:pt x="473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8" cap="rnd">
              <a:solidFill>
                <a:srgbClr val="413C3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5605" cy="73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72757" y="1968991"/>
            <a:ext cx="697582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13C3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Multi-core CPUs for parallel processing and faster execution.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13C3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High-memory servers to support scalability and performance in enterprise environments.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729028" y="452702"/>
            <a:ext cx="4426031" cy="1083826"/>
            <a:chOff x="0" y="0"/>
            <a:chExt cx="1043426" cy="2555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3426" cy="255509"/>
            </a:xfrm>
            <a:custGeom>
              <a:avLst/>
              <a:gdLst/>
              <a:ahLst/>
              <a:cxnLst/>
              <a:rect r="r" b="b" t="t" l="l"/>
              <a:pathLst>
                <a:path h="255509" w="1043426">
                  <a:moveTo>
                    <a:pt x="127755" y="0"/>
                  </a:moveTo>
                  <a:lnTo>
                    <a:pt x="915672" y="0"/>
                  </a:lnTo>
                  <a:cubicBezTo>
                    <a:pt x="986229" y="0"/>
                    <a:pt x="1043426" y="57198"/>
                    <a:pt x="1043426" y="127755"/>
                  </a:cubicBezTo>
                  <a:lnTo>
                    <a:pt x="1043426" y="127755"/>
                  </a:lnTo>
                  <a:cubicBezTo>
                    <a:pt x="1043426" y="198312"/>
                    <a:pt x="986229" y="255509"/>
                    <a:pt x="915672" y="255509"/>
                  </a:cubicBezTo>
                  <a:lnTo>
                    <a:pt x="127755" y="255509"/>
                  </a:lnTo>
                  <a:cubicBezTo>
                    <a:pt x="57198" y="255509"/>
                    <a:pt x="0" y="198312"/>
                    <a:pt x="0" y="127755"/>
                  </a:cubicBezTo>
                  <a:lnTo>
                    <a:pt x="0" y="127755"/>
                  </a:lnTo>
                  <a:cubicBezTo>
                    <a:pt x="0" y="57198"/>
                    <a:pt x="57198" y="0"/>
                    <a:pt x="127755" y="0"/>
                  </a:cubicBezTo>
                  <a:close/>
                </a:path>
              </a:pathLst>
            </a:custGeom>
            <a:solidFill>
              <a:srgbClr val="413C36"/>
            </a:solidFill>
            <a:ln w="9525" cap="rnd">
              <a:solidFill>
                <a:srgbClr val="413C3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043426" cy="27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70097" y="815913"/>
            <a:ext cx="3543894" cy="40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b="true" sz="2250" spc="-65">
                <a:solidFill>
                  <a:srgbClr val="E7E5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HARDWARE INTERFACES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526844" y="452702"/>
            <a:ext cx="6014684" cy="9097378"/>
            <a:chOff x="0" y="0"/>
            <a:chExt cx="8019579" cy="121298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767646"/>
              <a:ext cx="8019579" cy="10362191"/>
              <a:chOff x="0" y="0"/>
              <a:chExt cx="1546836" cy="19986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46836" cy="1998684"/>
              </a:xfrm>
              <a:custGeom>
                <a:avLst/>
                <a:gdLst/>
                <a:ahLst/>
                <a:cxnLst/>
                <a:rect r="r" b="b" t="t" l="l"/>
                <a:pathLst>
                  <a:path h="1998684" w="1546836">
                    <a:moveTo>
                      <a:pt x="65646" y="0"/>
                    </a:moveTo>
                    <a:lnTo>
                      <a:pt x="1481190" y="0"/>
                    </a:lnTo>
                    <a:cubicBezTo>
                      <a:pt x="1498600" y="0"/>
                      <a:pt x="1515298" y="6916"/>
                      <a:pt x="1527609" y="19227"/>
                    </a:cubicBezTo>
                    <a:cubicBezTo>
                      <a:pt x="1539919" y="31538"/>
                      <a:pt x="1546836" y="48235"/>
                      <a:pt x="1546836" y="65646"/>
                    </a:cubicBezTo>
                    <a:lnTo>
                      <a:pt x="1546836" y="1933039"/>
                    </a:lnTo>
                    <a:cubicBezTo>
                      <a:pt x="1546836" y="1950449"/>
                      <a:pt x="1539919" y="1967146"/>
                      <a:pt x="1527609" y="1979457"/>
                    </a:cubicBezTo>
                    <a:cubicBezTo>
                      <a:pt x="1515298" y="1991768"/>
                      <a:pt x="1498600" y="1998684"/>
                      <a:pt x="1481190" y="1998684"/>
                    </a:cubicBezTo>
                    <a:lnTo>
                      <a:pt x="65646" y="1998684"/>
                    </a:lnTo>
                    <a:cubicBezTo>
                      <a:pt x="48235" y="1998684"/>
                      <a:pt x="31538" y="1991768"/>
                      <a:pt x="19227" y="1979457"/>
                    </a:cubicBezTo>
                    <a:cubicBezTo>
                      <a:pt x="6916" y="1967146"/>
                      <a:pt x="0" y="1950449"/>
                      <a:pt x="0" y="1933039"/>
                    </a:cubicBezTo>
                    <a:lnTo>
                      <a:pt x="0" y="65646"/>
                    </a:lnTo>
                    <a:cubicBezTo>
                      <a:pt x="0" y="48235"/>
                      <a:pt x="6916" y="31538"/>
                      <a:pt x="19227" y="19227"/>
                    </a:cubicBezTo>
                    <a:cubicBezTo>
                      <a:pt x="31538" y="6916"/>
                      <a:pt x="48235" y="0"/>
                      <a:pt x="656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8" cap="rnd">
                <a:solidFill>
                  <a:srgbClr val="413C36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546836" cy="2036784"/>
              </a:xfrm>
              <a:prstGeom prst="rect">
                <a:avLst/>
              </a:prstGeom>
            </p:spPr>
            <p:txBody>
              <a:bodyPr anchor="ctr" rtlCol="false" tIns="52024" lIns="52024" bIns="52024" rIns="5202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63543" y="2477245"/>
              <a:ext cx="7292492" cy="890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2757" indent="-276378" lvl="1">
                <a:lnSpc>
                  <a:spcPts val="3584"/>
                </a:lnSpc>
                <a:buFont typeface="Arial"/>
                <a:buChar char="•"/>
              </a:pPr>
              <a:r>
                <a:rPr lang="en-US" b="true" sz="2560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PostgreSQL 14+: Core relational database for job scheduling and execution.</a:t>
              </a:r>
            </a:p>
            <a:p>
              <a:pPr algn="l" marL="552757" indent="-276378" lvl="1">
                <a:lnSpc>
                  <a:spcPts val="3584"/>
                </a:lnSpc>
                <a:buFont typeface="Arial"/>
                <a:buChar char="•"/>
              </a:pPr>
              <a:r>
                <a:rPr lang="en-US" b="true" sz="2560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pgAdmin 4: GUI for managing and tracking job execution.</a:t>
              </a:r>
            </a:p>
            <a:p>
              <a:pPr algn="l" marL="552757" indent="-276378" lvl="1">
                <a:lnSpc>
                  <a:spcPts val="3584"/>
                </a:lnSpc>
                <a:buFont typeface="Arial"/>
                <a:buChar char="•"/>
              </a:pPr>
              <a:r>
                <a:rPr lang="en-US" b="true" sz="2560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pgAgent: Responsible for advanced job scheduling and execution.</a:t>
              </a:r>
            </a:p>
            <a:p>
              <a:pPr algn="l" marL="552757" indent="-276378" lvl="1">
                <a:lnSpc>
                  <a:spcPts val="3584"/>
                </a:lnSpc>
                <a:buFont typeface="Arial"/>
                <a:buChar char="•"/>
              </a:pPr>
              <a:r>
                <a:rPr lang="en-US" b="true" sz="2560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External Monitoring Systems: Prometheus &amp; Grafana for real-time job monitoring.</a:t>
              </a:r>
            </a:p>
            <a:p>
              <a:pPr algn="l" marL="552757" indent="-276378" lvl="1">
                <a:lnSpc>
                  <a:spcPts val="3584"/>
                </a:lnSpc>
                <a:buFont typeface="Arial"/>
                <a:buChar char="•"/>
              </a:pPr>
              <a:r>
                <a:rPr lang="en-US" b="true" sz="2560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Database Extensions: pg_stat_statements for query performance optimization.</a:t>
              </a:r>
            </a:p>
            <a:p>
              <a:pPr algn="l">
                <a:lnSpc>
                  <a:spcPts val="3584"/>
                </a:lnSpc>
              </a:pP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153102" y="0"/>
              <a:ext cx="5713376" cy="1479928"/>
              <a:chOff x="0" y="0"/>
              <a:chExt cx="986414" cy="2555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86414" cy="255509"/>
              </a:xfrm>
              <a:custGeom>
                <a:avLst/>
                <a:gdLst/>
                <a:ahLst/>
                <a:cxnLst/>
                <a:rect r="r" b="b" t="t" l="l"/>
                <a:pathLst>
                  <a:path h="255509" w="986414">
                    <a:moveTo>
                      <a:pt x="127755" y="0"/>
                    </a:moveTo>
                    <a:lnTo>
                      <a:pt x="858659" y="0"/>
                    </a:lnTo>
                    <a:cubicBezTo>
                      <a:pt x="929216" y="0"/>
                      <a:pt x="986414" y="57198"/>
                      <a:pt x="986414" y="127755"/>
                    </a:cubicBezTo>
                    <a:lnTo>
                      <a:pt x="986414" y="127755"/>
                    </a:lnTo>
                    <a:cubicBezTo>
                      <a:pt x="986414" y="198312"/>
                      <a:pt x="929216" y="255509"/>
                      <a:pt x="858659" y="255509"/>
                    </a:cubicBezTo>
                    <a:lnTo>
                      <a:pt x="127755" y="255509"/>
                    </a:lnTo>
                    <a:cubicBezTo>
                      <a:pt x="57198" y="255509"/>
                      <a:pt x="0" y="198312"/>
                      <a:pt x="0" y="127755"/>
                    </a:cubicBezTo>
                    <a:lnTo>
                      <a:pt x="0" y="127755"/>
                    </a:lnTo>
                    <a:cubicBezTo>
                      <a:pt x="0" y="57198"/>
                      <a:pt x="57198" y="0"/>
                      <a:pt x="127755" y="0"/>
                    </a:cubicBezTo>
                    <a:close/>
                  </a:path>
                </a:pathLst>
              </a:custGeom>
              <a:solidFill>
                <a:srgbClr val="413C36"/>
              </a:solidFill>
              <a:ln w="9525" cap="rnd">
                <a:solidFill>
                  <a:srgbClr val="413C36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986414" cy="284084"/>
              </a:xfrm>
              <a:prstGeom prst="rect">
                <a:avLst/>
              </a:prstGeom>
            </p:spPr>
            <p:txBody>
              <a:bodyPr anchor="ctr" rtlCol="false" tIns="52024" lIns="52024" bIns="52024" rIns="5202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22458" y="506506"/>
              <a:ext cx="4574663" cy="486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b="true" sz="2097" spc="-60">
                  <a:solidFill>
                    <a:srgbClr val="E7E5D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SOFTWARE INTERFACES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42852" y="4740995"/>
            <a:ext cx="8435637" cy="4809085"/>
            <a:chOff x="0" y="0"/>
            <a:chExt cx="11247516" cy="641211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1724501"/>
              <a:ext cx="11247516" cy="4687612"/>
              <a:chOff x="0" y="0"/>
              <a:chExt cx="2221732" cy="92594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221732" cy="925948"/>
              </a:xfrm>
              <a:custGeom>
                <a:avLst/>
                <a:gdLst/>
                <a:ahLst/>
                <a:cxnLst/>
                <a:rect r="r" b="b" t="t" l="l"/>
                <a:pathLst>
                  <a:path h="925948" w="2221732">
                    <a:moveTo>
                      <a:pt x="46806" y="0"/>
                    </a:moveTo>
                    <a:lnTo>
                      <a:pt x="2174926" y="0"/>
                    </a:lnTo>
                    <a:cubicBezTo>
                      <a:pt x="2200776" y="0"/>
                      <a:pt x="2221732" y="20956"/>
                      <a:pt x="2221732" y="46806"/>
                    </a:cubicBezTo>
                    <a:lnTo>
                      <a:pt x="2221732" y="879142"/>
                    </a:lnTo>
                    <a:cubicBezTo>
                      <a:pt x="2221732" y="891556"/>
                      <a:pt x="2216800" y="903461"/>
                      <a:pt x="2208023" y="912239"/>
                    </a:cubicBezTo>
                    <a:cubicBezTo>
                      <a:pt x="2199245" y="921017"/>
                      <a:pt x="2187339" y="925948"/>
                      <a:pt x="2174926" y="925948"/>
                    </a:cubicBezTo>
                    <a:lnTo>
                      <a:pt x="46806" y="925948"/>
                    </a:lnTo>
                    <a:cubicBezTo>
                      <a:pt x="20956" y="925948"/>
                      <a:pt x="0" y="904992"/>
                      <a:pt x="0" y="879142"/>
                    </a:cubicBezTo>
                    <a:lnTo>
                      <a:pt x="0" y="46806"/>
                    </a:lnTo>
                    <a:cubicBezTo>
                      <a:pt x="0" y="20956"/>
                      <a:pt x="20956" y="0"/>
                      <a:pt x="4680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8" cap="rnd">
                <a:solidFill>
                  <a:srgbClr val="413C36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221732" cy="9640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71662" y="1775555"/>
              <a:ext cx="10387854" cy="4636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Encryption: AES-256 encryption for securing stored and transmitted data.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Alerting &amp; Notifications: Supports email, SMS, and webhooks for job execution alerts.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413C3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REST APIs: Exposes REST APIs for integration with monitoring &amp; alerting tools.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2318147" y="0"/>
              <a:ext cx="6477726" cy="1445101"/>
              <a:chOff x="0" y="0"/>
              <a:chExt cx="1145331" cy="25550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145331" cy="255509"/>
              </a:xfrm>
              <a:custGeom>
                <a:avLst/>
                <a:gdLst/>
                <a:ahLst/>
                <a:cxnLst/>
                <a:rect r="r" b="b" t="t" l="l"/>
                <a:pathLst>
                  <a:path h="255509" w="1145331">
                    <a:moveTo>
                      <a:pt x="127755" y="0"/>
                    </a:moveTo>
                    <a:lnTo>
                      <a:pt x="1017577" y="0"/>
                    </a:lnTo>
                    <a:cubicBezTo>
                      <a:pt x="1088134" y="0"/>
                      <a:pt x="1145331" y="57198"/>
                      <a:pt x="1145331" y="127755"/>
                    </a:cubicBezTo>
                    <a:lnTo>
                      <a:pt x="1145331" y="127755"/>
                    </a:lnTo>
                    <a:cubicBezTo>
                      <a:pt x="1145331" y="198312"/>
                      <a:pt x="1088134" y="255509"/>
                      <a:pt x="1017577" y="255509"/>
                    </a:cubicBezTo>
                    <a:lnTo>
                      <a:pt x="127755" y="255509"/>
                    </a:lnTo>
                    <a:cubicBezTo>
                      <a:pt x="57198" y="255509"/>
                      <a:pt x="0" y="198312"/>
                      <a:pt x="0" y="127755"/>
                    </a:cubicBezTo>
                    <a:lnTo>
                      <a:pt x="0" y="127755"/>
                    </a:lnTo>
                    <a:cubicBezTo>
                      <a:pt x="0" y="57198"/>
                      <a:pt x="57198" y="0"/>
                      <a:pt x="127755" y="0"/>
                    </a:cubicBezTo>
                    <a:close/>
                  </a:path>
                </a:pathLst>
              </a:custGeom>
              <a:solidFill>
                <a:srgbClr val="413C36"/>
              </a:solidFill>
              <a:ln w="9525" cap="rnd">
                <a:solidFill>
                  <a:srgbClr val="413C36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145331" cy="274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514902" y="483353"/>
              <a:ext cx="6097353" cy="516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0"/>
                </a:lnSpc>
              </a:pPr>
              <a:r>
                <a:rPr lang="en-US" b="true" sz="2250" spc="-65">
                  <a:solidFill>
                    <a:srgbClr val="E7E5D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COMMUNICATION INTERFACES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097737" y="662940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16/21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20036" y="1028700"/>
            <a:ext cx="2245981" cy="2245981"/>
          </a:xfrm>
          <a:custGeom>
            <a:avLst/>
            <a:gdLst/>
            <a:ahLst/>
            <a:cxnLst/>
            <a:rect r="r" b="b" t="t" l="l"/>
            <a:pathLst>
              <a:path h="2245981" w="2245981">
                <a:moveTo>
                  <a:pt x="0" y="0"/>
                </a:moveTo>
                <a:lnTo>
                  <a:pt x="2245982" y="0"/>
                </a:lnTo>
                <a:lnTo>
                  <a:pt x="2245982" y="2245981"/>
                </a:lnTo>
                <a:lnTo>
                  <a:pt x="0" y="224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9296" y="4604938"/>
            <a:ext cx="14278105" cy="127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b="true" sz="11700" spc="-959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 TEST PLAN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88027" y="1462817"/>
            <a:ext cx="2042092" cy="2042092"/>
          </a:xfrm>
          <a:custGeom>
            <a:avLst/>
            <a:gdLst/>
            <a:ahLst/>
            <a:cxnLst/>
            <a:rect r="r" b="b" t="t" l="l"/>
            <a:pathLst>
              <a:path h="2042092" w="2042092">
                <a:moveTo>
                  <a:pt x="0" y="0"/>
                </a:moveTo>
                <a:lnTo>
                  <a:pt x="2042091" y="0"/>
                </a:lnTo>
                <a:lnTo>
                  <a:pt x="2042091" y="2042092"/>
                </a:lnTo>
                <a:lnTo>
                  <a:pt x="0" y="2042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7622" y="2328243"/>
            <a:ext cx="10838968" cy="127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b="true" sz="11700" spc="-959">
                <a:solidFill>
                  <a:srgbClr val="2E2C2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7884" y="1304925"/>
            <a:ext cx="10818705" cy="88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7700" spc="200">
                <a:solidFill>
                  <a:srgbClr val="2E2C2B"/>
                </a:solidFill>
                <a:latin typeface="Horizon Outlined"/>
                <a:ea typeface="Horizon Outlined"/>
                <a:cs typeface="Horizon Outlined"/>
                <a:sym typeface="Horizon Outlined"/>
              </a:rPr>
              <a:t>TESTING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55440" y="3828759"/>
            <a:ext cx="6417078" cy="2238958"/>
            <a:chOff x="0" y="0"/>
            <a:chExt cx="8556104" cy="298527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349" y="0"/>
              <a:ext cx="8553754" cy="849684"/>
              <a:chOff x="0" y="0"/>
              <a:chExt cx="1689630" cy="1678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89630" cy="167839"/>
              </a:xfrm>
              <a:custGeom>
                <a:avLst/>
                <a:gdLst/>
                <a:ahLst/>
                <a:cxnLst/>
                <a:rect r="r" b="b" t="t" l="l"/>
                <a:pathLst>
                  <a:path h="167839" w="1689630">
                    <a:moveTo>
                      <a:pt x="61546" y="0"/>
                    </a:moveTo>
                    <a:lnTo>
                      <a:pt x="1628084" y="0"/>
                    </a:lnTo>
                    <a:cubicBezTo>
                      <a:pt x="1644407" y="0"/>
                      <a:pt x="1660062" y="6484"/>
                      <a:pt x="1671604" y="18026"/>
                    </a:cubicBezTo>
                    <a:cubicBezTo>
                      <a:pt x="1683146" y="29569"/>
                      <a:pt x="1689630" y="45223"/>
                      <a:pt x="1689630" y="61546"/>
                    </a:cubicBezTo>
                    <a:lnTo>
                      <a:pt x="1689630" y="106293"/>
                    </a:lnTo>
                    <a:cubicBezTo>
                      <a:pt x="1689630" y="140284"/>
                      <a:pt x="1662075" y="167839"/>
                      <a:pt x="1628084" y="167839"/>
                    </a:cubicBezTo>
                    <a:lnTo>
                      <a:pt x="61546" y="167839"/>
                    </a:lnTo>
                    <a:cubicBezTo>
                      <a:pt x="45223" y="167839"/>
                      <a:pt x="29569" y="161355"/>
                      <a:pt x="18026" y="149812"/>
                    </a:cubicBezTo>
                    <a:cubicBezTo>
                      <a:pt x="6484" y="138270"/>
                      <a:pt x="0" y="122616"/>
                      <a:pt x="0" y="106293"/>
                    </a:cubicBezTo>
                    <a:lnTo>
                      <a:pt x="0" y="61546"/>
                    </a:lnTo>
                    <a:cubicBezTo>
                      <a:pt x="0" y="45223"/>
                      <a:pt x="6484" y="29569"/>
                      <a:pt x="18026" y="18026"/>
                    </a:cubicBezTo>
                    <a:cubicBezTo>
                      <a:pt x="29569" y="6484"/>
                      <a:pt x="45223" y="0"/>
                      <a:pt x="61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689630" cy="2154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413C36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FUNCTIONAL TESTING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986297"/>
              <a:ext cx="8283443" cy="199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Verifies real-time job updates, scheduling, and UI interactions.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Ensures all features work as expected..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48051" y="3828759"/>
            <a:ext cx="6417078" cy="2238958"/>
            <a:chOff x="0" y="0"/>
            <a:chExt cx="8556104" cy="298527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349" y="0"/>
              <a:ext cx="8553754" cy="849684"/>
              <a:chOff x="0" y="0"/>
              <a:chExt cx="1689630" cy="16783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89630" cy="167839"/>
              </a:xfrm>
              <a:custGeom>
                <a:avLst/>
                <a:gdLst/>
                <a:ahLst/>
                <a:cxnLst/>
                <a:rect r="r" b="b" t="t" l="l"/>
                <a:pathLst>
                  <a:path h="167839" w="1689630">
                    <a:moveTo>
                      <a:pt x="61546" y="0"/>
                    </a:moveTo>
                    <a:lnTo>
                      <a:pt x="1628084" y="0"/>
                    </a:lnTo>
                    <a:cubicBezTo>
                      <a:pt x="1644407" y="0"/>
                      <a:pt x="1660062" y="6484"/>
                      <a:pt x="1671604" y="18026"/>
                    </a:cubicBezTo>
                    <a:cubicBezTo>
                      <a:pt x="1683146" y="29569"/>
                      <a:pt x="1689630" y="45223"/>
                      <a:pt x="1689630" y="61546"/>
                    </a:cubicBezTo>
                    <a:lnTo>
                      <a:pt x="1689630" y="106293"/>
                    </a:lnTo>
                    <a:cubicBezTo>
                      <a:pt x="1689630" y="140284"/>
                      <a:pt x="1662075" y="167839"/>
                      <a:pt x="1628084" y="167839"/>
                    </a:cubicBezTo>
                    <a:lnTo>
                      <a:pt x="61546" y="167839"/>
                    </a:lnTo>
                    <a:cubicBezTo>
                      <a:pt x="45223" y="167839"/>
                      <a:pt x="29569" y="161355"/>
                      <a:pt x="18026" y="149812"/>
                    </a:cubicBezTo>
                    <a:cubicBezTo>
                      <a:pt x="6484" y="138270"/>
                      <a:pt x="0" y="122616"/>
                      <a:pt x="0" y="106293"/>
                    </a:cubicBezTo>
                    <a:lnTo>
                      <a:pt x="0" y="61546"/>
                    </a:lnTo>
                    <a:cubicBezTo>
                      <a:pt x="0" y="45223"/>
                      <a:pt x="6484" y="29569"/>
                      <a:pt x="18026" y="18026"/>
                    </a:cubicBezTo>
                    <a:cubicBezTo>
                      <a:pt x="29569" y="6484"/>
                      <a:pt x="45223" y="0"/>
                      <a:pt x="61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689630" cy="2154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413C36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PERFORMANCE TESTING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986297"/>
              <a:ext cx="8283443" cy="199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Tests system response under high job loads.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Ensures real-time monitoring doesn’t affect database performance.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55440" y="6286791"/>
            <a:ext cx="6417078" cy="2629483"/>
            <a:chOff x="0" y="0"/>
            <a:chExt cx="8556104" cy="350597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349" y="0"/>
              <a:ext cx="8553754" cy="849684"/>
              <a:chOff x="0" y="0"/>
              <a:chExt cx="1689630" cy="16783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89630" cy="167839"/>
              </a:xfrm>
              <a:custGeom>
                <a:avLst/>
                <a:gdLst/>
                <a:ahLst/>
                <a:cxnLst/>
                <a:rect r="r" b="b" t="t" l="l"/>
                <a:pathLst>
                  <a:path h="167839" w="1689630">
                    <a:moveTo>
                      <a:pt x="61546" y="0"/>
                    </a:moveTo>
                    <a:lnTo>
                      <a:pt x="1628084" y="0"/>
                    </a:lnTo>
                    <a:cubicBezTo>
                      <a:pt x="1644407" y="0"/>
                      <a:pt x="1660062" y="6484"/>
                      <a:pt x="1671604" y="18026"/>
                    </a:cubicBezTo>
                    <a:cubicBezTo>
                      <a:pt x="1683146" y="29569"/>
                      <a:pt x="1689630" y="45223"/>
                      <a:pt x="1689630" y="61546"/>
                    </a:cubicBezTo>
                    <a:lnTo>
                      <a:pt x="1689630" y="106293"/>
                    </a:lnTo>
                    <a:cubicBezTo>
                      <a:pt x="1689630" y="140284"/>
                      <a:pt x="1662075" y="167839"/>
                      <a:pt x="1628084" y="167839"/>
                    </a:cubicBezTo>
                    <a:lnTo>
                      <a:pt x="61546" y="167839"/>
                    </a:lnTo>
                    <a:cubicBezTo>
                      <a:pt x="45223" y="167839"/>
                      <a:pt x="29569" y="161355"/>
                      <a:pt x="18026" y="149812"/>
                    </a:cubicBezTo>
                    <a:cubicBezTo>
                      <a:pt x="6484" y="138270"/>
                      <a:pt x="0" y="122616"/>
                      <a:pt x="0" y="106293"/>
                    </a:cubicBezTo>
                    <a:lnTo>
                      <a:pt x="0" y="61546"/>
                    </a:lnTo>
                    <a:cubicBezTo>
                      <a:pt x="0" y="45223"/>
                      <a:pt x="6484" y="29569"/>
                      <a:pt x="18026" y="18026"/>
                    </a:cubicBezTo>
                    <a:cubicBezTo>
                      <a:pt x="29569" y="6484"/>
                      <a:pt x="45223" y="0"/>
                      <a:pt x="61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689630" cy="2154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413C36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SECURITY TESTING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986297"/>
              <a:ext cx="8283443" cy="251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Validates encryption (AES-256, TLS 1.2+) and data confidentiality.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Checks access control and authentication mechanism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6286791"/>
            <a:ext cx="6417078" cy="2629483"/>
            <a:chOff x="0" y="0"/>
            <a:chExt cx="8556104" cy="350597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2349" y="0"/>
              <a:ext cx="8553754" cy="849684"/>
              <a:chOff x="0" y="0"/>
              <a:chExt cx="1689630" cy="16783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689630" cy="167839"/>
              </a:xfrm>
              <a:custGeom>
                <a:avLst/>
                <a:gdLst/>
                <a:ahLst/>
                <a:cxnLst/>
                <a:rect r="r" b="b" t="t" l="l"/>
                <a:pathLst>
                  <a:path h="167839" w="1689630">
                    <a:moveTo>
                      <a:pt x="61546" y="0"/>
                    </a:moveTo>
                    <a:lnTo>
                      <a:pt x="1628084" y="0"/>
                    </a:lnTo>
                    <a:cubicBezTo>
                      <a:pt x="1644407" y="0"/>
                      <a:pt x="1660062" y="6484"/>
                      <a:pt x="1671604" y="18026"/>
                    </a:cubicBezTo>
                    <a:cubicBezTo>
                      <a:pt x="1683146" y="29569"/>
                      <a:pt x="1689630" y="45223"/>
                      <a:pt x="1689630" y="61546"/>
                    </a:cubicBezTo>
                    <a:lnTo>
                      <a:pt x="1689630" y="106293"/>
                    </a:lnTo>
                    <a:cubicBezTo>
                      <a:pt x="1689630" y="140284"/>
                      <a:pt x="1662075" y="167839"/>
                      <a:pt x="1628084" y="167839"/>
                    </a:cubicBezTo>
                    <a:lnTo>
                      <a:pt x="61546" y="167839"/>
                    </a:lnTo>
                    <a:cubicBezTo>
                      <a:pt x="45223" y="167839"/>
                      <a:pt x="29569" y="161355"/>
                      <a:pt x="18026" y="149812"/>
                    </a:cubicBezTo>
                    <a:cubicBezTo>
                      <a:pt x="6484" y="138270"/>
                      <a:pt x="0" y="122616"/>
                      <a:pt x="0" y="106293"/>
                    </a:cubicBezTo>
                    <a:lnTo>
                      <a:pt x="0" y="61546"/>
                    </a:lnTo>
                    <a:cubicBezTo>
                      <a:pt x="0" y="45223"/>
                      <a:pt x="6484" y="29569"/>
                      <a:pt x="18026" y="18026"/>
                    </a:cubicBezTo>
                    <a:cubicBezTo>
                      <a:pt x="29569" y="6484"/>
                      <a:pt x="45223" y="0"/>
                      <a:pt x="61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0303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689630" cy="2154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b="true" sz="2100" spc="-46">
                    <a:solidFill>
                      <a:srgbClr val="413C36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COMPATIBILITY TESTING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986297"/>
              <a:ext cx="8283443" cy="251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Ensures the system works across different PostgreSQL versions and time zones.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-92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Tests integration with monitoring tools like Prometheus &amp; Grafana.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18/21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78883" y="3085113"/>
          <a:ext cx="15123062" cy="5457825"/>
        </p:xfrm>
        <a:graphic>
          <a:graphicData uri="http://schemas.openxmlformats.org/drawingml/2006/table">
            <a:tbl>
              <a:tblPr/>
              <a:tblGrid>
                <a:gridCol w="1781165"/>
                <a:gridCol w="4856574"/>
                <a:gridCol w="4856574"/>
                <a:gridCol w="3628749"/>
              </a:tblGrid>
              <a:tr h="6786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Test Case ID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Test Case Description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Expected Outcome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Status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TC-1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Check if a scheduled job appears in the UI.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The scheduled job should appear in the user interface.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Pending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TC-2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Verify if job execution status updates in real time.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Job execution status should update dynamically in real-time.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Pending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TC-3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Validate custom scheduling options.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Custom scheduling options should work as intended.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Pending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TC-4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Test system response when scheduling conflicts occur.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The system should handle conflicts and display appropriate messages.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Pending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TC-5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Check time zone compatibility for scheduled jobs.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Jobs should be scheduled accurately across different time zones.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Pending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911401" y="1907053"/>
            <a:ext cx="10838968" cy="89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b="true" sz="8201" spc="-172">
                <a:solidFill>
                  <a:srgbClr val="2E2C2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TEST CASES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19/21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828121" y="4061612"/>
          <a:ext cx="4739464" cy="5079133"/>
        </p:xfrm>
        <a:graphic>
          <a:graphicData uri="http://schemas.openxmlformats.org/drawingml/2006/table">
            <a:tbl>
              <a:tblPr/>
              <a:tblGrid>
                <a:gridCol w="4463822"/>
              </a:tblGrid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Core Functionalities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Problem Statement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System Features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830186" y="4061612"/>
          <a:ext cx="4402775" cy="5079133"/>
        </p:xfrm>
        <a:graphic>
          <a:graphicData uri="http://schemas.openxmlformats.org/drawingml/2006/table">
            <a:tbl>
              <a:tblPr/>
              <a:tblGrid>
                <a:gridCol w="3852133"/>
              </a:tblGrid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Architecture and Interfaces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Test Plan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Timeline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7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3495562" y="0"/>
            <a:ext cx="5042678" cy="10287000"/>
            <a:chOff x="0" y="0"/>
            <a:chExt cx="6723571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3670" t="0" r="33670" b="0"/>
            <a:stretch>
              <a:fillRect/>
            </a:stretch>
          </p:blipFill>
          <p:spPr>
            <a:xfrm flipH="false" flipV="false">
              <a:off x="0" y="0"/>
              <a:ext cx="6723571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50561" y="4328501"/>
            <a:ext cx="673532" cy="757654"/>
            <a:chOff x="0" y="0"/>
            <a:chExt cx="812800" cy="914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97826" y="4328501"/>
            <a:ext cx="673532" cy="757654"/>
            <a:chOff x="0" y="0"/>
            <a:chExt cx="812800" cy="9143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0561" y="5619581"/>
            <a:ext cx="673532" cy="757654"/>
            <a:chOff x="0" y="0"/>
            <a:chExt cx="812800" cy="9143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97826" y="5619581"/>
            <a:ext cx="673532" cy="757654"/>
            <a:chOff x="0" y="0"/>
            <a:chExt cx="812800" cy="9143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17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0561" y="6912238"/>
            <a:ext cx="673532" cy="757654"/>
            <a:chOff x="0" y="0"/>
            <a:chExt cx="812800" cy="9143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497826" y="6912238"/>
            <a:ext cx="673532" cy="757654"/>
            <a:chOff x="0" y="0"/>
            <a:chExt cx="812800" cy="914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20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0561" y="8204895"/>
            <a:ext cx="673532" cy="757654"/>
            <a:chOff x="0" y="0"/>
            <a:chExt cx="812800" cy="9143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914317"/>
            </a:xfrm>
            <a:custGeom>
              <a:avLst/>
              <a:gdLst/>
              <a:ahLst/>
              <a:cxnLst/>
              <a:rect r="r" b="b" t="t" l="l"/>
              <a:pathLst>
                <a:path h="914317" w="812800">
                  <a:moveTo>
                    <a:pt x="406400" y="0"/>
                  </a:moveTo>
                  <a:cubicBezTo>
                    <a:pt x="181951" y="0"/>
                    <a:pt x="0" y="204677"/>
                    <a:pt x="0" y="457158"/>
                  </a:cubicBezTo>
                  <a:cubicBezTo>
                    <a:pt x="0" y="709640"/>
                    <a:pt x="181951" y="914317"/>
                    <a:pt x="406400" y="914317"/>
                  </a:cubicBezTo>
                  <a:cubicBezTo>
                    <a:pt x="630849" y="914317"/>
                    <a:pt x="812800" y="709640"/>
                    <a:pt x="812800" y="457158"/>
                  </a:cubicBezTo>
                  <a:cubicBezTo>
                    <a:pt x="812800" y="2046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8F7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67"/>
              <a:ext cx="660400" cy="80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2E9DD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07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44003" y="2290468"/>
            <a:ext cx="8239176" cy="11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66"/>
              </a:lnSpc>
              <a:spcBef>
                <a:spcPct val="0"/>
              </a:spcBef>
            </a:pPr>
            <a:r>
              <a:rPr lang="en-US" sz="10085" spc="-79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38218" y="609600"/>
            <a:ext cx="432108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20/21</a:t>
            </a:r>
          </a:p>
          <a:p>
            <a:pPr algn="r">
              <a:lnSpc>
                <a:spcPts val="29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67082" y="5640615"/>
            <a:ext cx="2277734" cy="1539342"/>
            <a:chOff x="0" y="0"/>
            <a:chExt cx="3036979" cy="20524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Phase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3036979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Requirements Gathering and Analysis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05388" y="5640615"/>
            <a:ext cx="2467532" cy="1539342"/>
            <a:chOff x="0" y="0"/>
            <a:chExt cx="3290043" cy="20524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29004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Phase 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3290043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Real-Time Monitoring Implementation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2075" y="5640615"/>
            <a:ext cx="2277734" cy="1901292"/>
            <a:chOff x="0" y="0"/>
            <a:chExt cx="3036979" cy="25350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Phase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2859"/>
              <a:ext cx="3036979" cy="1912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Advanced Scheduling Feature Development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63582" y="5640615"/>
            <a:ext cx="4123962" cy="1177392"/>
            <a:chOff x="0" y="0"/>
            <a:chExt cx="5498615" cy="15698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49861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Phase 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22859"/>
              <a:ext cx="5498615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System Testing and Optimization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6256" y="3487294"/>
            <a:ext cx="16058843" cy="1629446"/>
            <a:chOff x="0" y="0"/>
            <a:chExt cx="21411791" cy="2172595"/>
          </a:xfrm>
        </p:grpSpPr>
        <p:sp>
          <p:nvSpPr>
            <p:cNvPr name="AutoShape 19" id="19"/>
            <p:cNvSpPr/>
            <p:nvPr/>
          </p:nvSpPr>
          <p:spPr>
            <a:xfrm rot="0">
              <a:off x="0" y="1073597"/>
              <a:ext cx="18451075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18727997" y="-511199"/>
              <a:ext cx="2172595" cy="3194992"/>
            </a:xfrm>
            <a:custGeom>
              <a:avLst/>
              <a:gdLst/>
              <a:ahLst/>
              <a:cxnLst/>
              <a:rect r="r" b="b" t="t" l="l"/>
              <a:pathLst>
                <a:path h="3194992" w="2172595">
                  <a:moveTo>
                    <a:pt x="0" y="0"/>
                  </a:moveTo>
                  <a:lnTo>
                    <a:pt x="2172595" y="0"/>
                  </a:lnTo>
                  <a:lnTo>
                    <a:pt x="2172595" y="3194993"/>
                  </a:lnTo>
                  <a:lnTo>
                    <a:pt x="0" y="3194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302250" y="819763"/>
              <a:ext cx="507670" cy="507670"/>
            </a:xfrm>
            <a:custGeom>
              <a:avLst/>
              <a:gdLst/>
              <a:ahLst/>
              <a:cxnLst/>
              <a:rect r="r" b="b" t="t" l="l"/>
              <a:pathLst>
                <a:path h="507670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507669"/>
                  </a:lnTo>
                  <a:lnTo>
                    <a:pt x="0" y="507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604500" y="819763"/>
              <a:ext cx="507670" cy="507670"/>
            </a:xfrm>
            <a:custGeom>
              <a:avLst/>
              <a:gdLst/>
              <a:ahLst/>
              <a:cxnLst/>
              <a:rect r="r" b="b" t="t" l="l"/>
              <a:pathLst>
                <a:path h="507670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507669"/>
                  </a:lnTo>
                  <a:lnTo>
                    <a:pt x="0" y="507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5906750" y="819763"/>
              <a:ext cx="507670" cy="507670"/>
            </a:xfrm>
            <a:custGeom>
              <a:avLst/>
              <a:gdLst/>
              <a:ahLst/>
              <a:cxnLst/>
              <a:rect r="r" b="b" t="t" l="l"/>
              <a:pathLst>
                <a:path h="507670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507669"/>
                  </a:lnTo>
                  <a:lnTo>
                    <a:pt x="0" y="507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263776" y="3983483"/>
            <a:ext cx="637067" cy="637067"/>
          </a:xfrm>
          <a:custGeom>
            <a:avLst/>
            <a:gdLst/>
            <a:ahLst/>
            <a:cxnLst/>
            <a:rect r="r" b="b" t="t" l="l"/>
            <a:pathLst>
              <a:path h="637067" w="637067">
                <a:moveTo>
                  <a:pt x="0" y="0"/>
                </a:moveTo>
                <a:lnTo>
                  <a:pt x="637067" y="0"/>
                </a:lnTo>
                <a:lnTo>
                  <a:pt x="637067" y="637068"/>
                </a:lnTo>
                <a:lnTo>
                  <a:pt x="0" y="63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-1297540" y="3670831"/>
            <a:ext cx="14278105" cy="236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25"/>
              </a:lnSpc>
            </a:pPr>
            <a:r>
              <a:rPr lang="en-US" b="true" sz="11500" spc="-943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THANK </a:t>
            </a:r>
          </a:p>
          <a:p>
            <a:pPr algn="r">
              <a:lnSpc>
                <a:spcPts val="8625"/>
              </a:lnSpc>
            </a:pPr>
            <a:r>
              <a:rPr lang="en-US" b="true" sz="11500" spc="-943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66423" y="2862247"/>
            <a:ext cx="3493612" cy="3493612"/>
          </a:xfrm>
          <a:custGeom>
            <a:avLst/>
            <a:gdLst/>
            <a:ahLst/>
            <a:cxnLst/>
            <a:rect r="r" b="b" t="t" l="l"/>
            <a:pathLst>
              <a:path h="3493612" w="3493612">
                <a:moveTo>
                  <a:pt x="0" y="0"/>
                </a:moveTo>
                <a:lnTo>
                  <a:pt x="3493612" y="0"/>
                </a:lnTo>
                <a:lnTo>
                  <a:pt x="3493612" y="3493612"/>
                </a:lnTo>
                <a:lnTo>
                  <a:pt x="0" y="3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9253538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876142" y="2246104"/>
            <a:ext cx="8394803" cy="615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pgAdmin is a popular open-source graphical interface for PostgreSQL.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pgAgent is a job scheduler for PostgreSQL used to automate tasks such as backups, data imports, and maintenance.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features lack real-time monitoring of job status and offer only basic scheduling.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aims to enhance these functionalities by introducing advanced scheduling and real-time job monitoring.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55218" y="985406"/>
            <a:ext cx="10740112" cy="73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95330" y="1187768"/>
            <a:ext cx="3842128" cy="7214025"/>
          </a:xfrm>
          <a:custGeom>
            <a:avLst/>
            <a:gdLst/>
            <a:ahLst/>
            <a:cxnLst/>
            <a:rect r="r" b="b" t="t" l="l"/>
            <a:pathLst>
              <a:path h="7214025" w="3842128">
                <a:moveTo>
                  <a:pt x="0" y="0"/>
                </a:moveTo>
                <a:lnTo>
                  <a:pt x="3842127" y="0"/>
                </a:lnTo>
                <a:lnTo>
                  <a:pt x="3842127" y="7214024"/>
                </a:lnTo>
                <a:lnTo>
                  <a:pt x="0" y="721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735" y="1114386"/>
            <a:ext cx="10838968" cy="78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b="true" sz="7301" spc="-598">
                <a:solidFill>
                  <a:srgbClr val="8C8F7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3237736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585133" y="8733943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558026" y="-1543170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6801" y="1942444"/>
            <a:ext cx="9632534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FUNCTIONALITIES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04/21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16979" y="4515451"/>
            <a:ext cx="5016359" cy="2940778"/>
            <a:chOff x="0" y="0"/>
            <a:chExt cx="6688478" cy="39210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06241" y="0"/>
              <a:ext cx="507599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Real-Time Job Monitoring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68032"/>
              <a:ext cx="6688478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3388" indent="-226694" lvl="1">
                <a:lnSpc>
                  <a:spcPts val="29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Live upd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ates for job execution status.</a:t>
              </a:r>
            </a:p>
            <a:p>
              <a:pPr algn="ctr" marL="453388" indent="-226694" lvl="1">
                <a:lnSpc>
                  <a:spcPts val="29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Reduce the need for manual intervention.</a:t>
              </a:r>
            </a:p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86958" y="4264672"/>
            <a:ext cx="5433914" cy="2927985"/>
            <a:chOff x="0" y="0"/>
            <a:chExt cx="7245219" cy="39039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82160" y="0"/>
              <a:ext cx="507599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Advanced Job Scheduling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50975"/>
              <a:ext cx="7245219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3388" indent="-226694" lvl="1">
                <a:lnSpc>
                  <a:spcPts val="29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Introduce pri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ority-based execution</a:t>
              </a:r>
            </a:p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  <a:p>
              <a:pPr algn="ctr" marL="453388" indent="-226694" lvl="1">
                <a:lnSpc>
                  <a:spcPts val="29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Support for recurring, conditional, and dependent jobs.</a:t>
              </a:r>
            </a:p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33873" y="3606515"/>
            <a:ext cx="4804788" cy="963358"/>
            <a:chOff x="0" y="0"/>
            <a:chExt cx="1265459" cy="253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5459" cy="253724"/>
            </a:xfrm>
            <a:custGeom>
              <a:avLst/>
              <a:gdLst/>
              <a:ahLst/>
              <a:cxnLst/>
              <a:rect r="r" b="b" t="t" l="l"/>
              <a:pathLst>
                <a:path h="253724" w="1265459">
                  <a:moveTo>
                    <a:pt x="82176" y="0"/>
                  </a:moveTo>
                  <a:lnTo>
                    <a:pt x="1183283" y="0"/>
                  </a:lnTo>
                  <a:cubicBezTo>
                    <a:pt x="1228667" y="0"/>
                    <a:pt x="1265459" y="36791"/>
                    <a:pt x="1265459" y="82176"/>
                  </a:cubicBezTo>
                  <a:lnTo>
                    <a:pt x="1265459" y="171548"/>
                  </a:lnTo>
                  <a:cubicBezTo>
                    <a:pt x="1265459" y="216933"/>
                    <a:pt x="1228667" y="253724"/>
                    <a:pt x="1183283" y="253724"/>
                  </a:cubicBezTo>
                  <a:lnTo>
                    <a:pt x="82176" y="253724"/>
                  </a:lnTo>
                  <a:cubicBezTo>
                    <a:pt x="36791" y="253724"/>
                    <a:pt x="0" y="216933"/>
                    <a:pt x="0" y="171548"/>
                  </a:cubicBezTo>
                  <a:lnTo>
                    <a:pt x="0" y="82176"/>
                  </a:lnTo>
                  <a:cubicBezTo>
                    <a:pt x="0" y="36791"/>
                    <a:pt x="36791" y="0"/>
                    <a:pt x="82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0303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65459" cy="30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413C36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LACK OF REAL-TIME JOB MONITORING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17208" y="1028700"/>
            <a:ext cx="2042092" cy="2042092"/>
          </a:xfrm>
          <a:custGeom>
            <a:avLst/>
            <a:gdLst/>
            <a:ahLst/>
            <a:cxnLst/>
            <a:rect r="r" b="b" t="t" l="l"/>
            <a:pathLst>
              <a:path h="2042092" w="2042092">
                <a:moveTo>
                  <a:pt x="0" y="0"/>
                </a:moveTo>
                <a:lnTo>
                  <a:pt x="2042092" y="0"/>
                </a:lnTo>
                <a:lnTo>
                  <a:pt x="2042092" y="2042092"/>
                </a:lnTo>
                <a:lnTo>
                  <a:pt x="0" y="2042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86411" y="3606515"/>
            <a:ext cx="4387232" cy="963358"/>
            <a:chOff x="0" y="0"/>
            <a:chExt cx="1155485" cy="2537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5485" cy="253724"/>
            </a:xfrm>
            <a:custGeom>
              <a:avLst/>
              <a:gdLst/>
              <a:ahLst/>
              <a:cxnLst/>
              <a:rect r="r" b="b" t="t" l="l"/>
              <a:pathLst>
                <a:path h="253724" w="1155485">
                  <a:moveTo>
                    <a:pt x="89997" y="0"/>
                  </a:moveTo>
                  <a:lnTo>
                    <a:pt x="1065488" y="0"/>
                  </a:lnTo>
                  <a:cubicBezTo>
                    <a:pt x="1115192" y="0"/>
                    <a:pt x="1155485" y="40293"/>
                    <a:pt x="1155485" y="89997"/>
                  </a:cubicBezTo>
                  <a:lnTo>
                    <a:pt x="1155485" y="163727"/>
                  </a:lnTo>
                  <a:cubicBezTo>
                    <a:pt x="1155485" y="213431"/>
                    <a:pt x="1115192" y="253724"/>
                    <a:pt x="1065488" y="253724"/>
                  </a:cubicBezTo>
                  <a:lnTo>
                    <a:pt x="89997" y="253724"/>
                  </a:lnTo>
                  <a:cubicBezTo>
                    <a:pt x="40293" y="253724"/>
                    <a:pt x="0" y="213431"/>
                    <a:pt x="0" y="163727"/>
                  </a:cubicBezTo>
                  <a:lnTo>
                    <a:pt x="0" y="89997"/>
                  </a:lnTo>
                  <a:cubicBezTo>
                    <a:pt x="0" y="40293"/>
                    <a:pt x="40293" y="0"/>
                    <a:pt x="899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0303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55485" cy="30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413C36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BASIC SCHEDULING MECHANISM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75849" y="3606515"/>
            <a:ext cx="4787128" cy="963358"/>
            <a:chOff x="0" y="0"/>
            <a:chExt cx="1260807" cy="2537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0807" cy="253724"/>
            </a:xfrm>
            <a:custGeom>
              <a:avLst/>
              <a:gdLst/>
              <a:ahLst/>
              <a:cxnLst/>
              <a:rect r="r" b="b" t="t" l="l"/>
              <a:pathLst>
                <a:path h="253724" w="1260807">
                  <a:moveTo>
                    <a:pt x="82479" y="0"/>
                  </a:moveTo>
                  <a:lnTo>
                    <a:pt x="1178328" y="0"/>
                  </a:lnTo>
                  <a:cubicBezTo>
                    <a:pt x="1200203" y="0"/>
                    <a:pt x="1221182" y="8690"/>
                    <a:pt x="1236650" y="24158"/>
                  </a:cubicBezTo>
                  <a:cubicBezTo>
                    <a:pt x="1252118" y="39625"/>
                    <a:pt x="1260807" y="60604"/>
                    <a:pt x="1260807" y="82479"/>
                  </a:cubicBezTo>
                  <a:lnTo>
                    <a:pt x="1260807" y="171245"/>
                  </a:lnTo>
                  <a:cubicBezTo>
                    <a:pt x="1260807" y="193120"/>
                    <a:pt x="1252118" y="214099"/>
                    <a:pt x="1236650" y="229566"/>
                  </a:cubicBezTo>
                  <a:cubicBezTo>
                    <a:pt x="1221182" y="245034"/>
                    <a:pt x="1200203" y="253724"/>
                    <a:pt x="1178328" y="253724"/>
                  </a:cubicBezTo>
                  <a:lnTo>
                    <a:pt x="82479" y="253724"/>
                  </a:lnTo>
                  <a:cubicBezTo>
                    <a:pt x="60604" y="253724"/>
                    <a:pt x="39625" y="245034"/>
                    <a:pt x="24158" y="229566"/>
                  </a:cubicBezTo>
                  <a:cubicBezTo>
                    <a:pt x="8690" y="214099"/>
                    <a:pt x="0" y="193120"/>
                    <a:pt x="0" y="171245"/>
                  </a:cubicBezTo>
                  <a:lnTo>
                    <a:pt x="0" y="82479"/>
                  </a:lnTo>
                  <a:cubicBezTo>
                    <a:pt x="0" y="60604"/>
                    <a:pt x="8690" y="39625"/>
                    <a:pt x="24158" y="24158"/>
                  </a:cubicBezTo>
                  <a:cubicBezTo>
                    <a:pt x="39625" y="8690"/>
                    <a:pt x="60604" y="0"/>
                    <a:pt x="824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0303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60807" cy="30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413C36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POOR ERROR HANDLING &amp; NOTIFICATIONS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20277" y="1968456"/>
            <a:ext cx="10838968" cy="127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b="true" sz="11700" spc="-959">
                <a:solidFill>
                  <a:srgbClr val="2E2C2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PROBLEMS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0540" y="945138"/>
            <a:ext cx="10818705" cy="88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7700" spc="200">
                <a:solidFill>
                  <a:srgbClr val="2E2C2B"/>
                </a:solidFill>
                <a:latin typeface="Horizon Outlined"/>
                <a:ea typeface="Horizon Outlined"/>
                <a:cs typeface="Horizon Outlined"/>
                <a:sym typeface="Horizon Outlined"/>
              </a:rPr>
              <a:t>EXISTING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5781" y="4966017"/>
            <a:ext cx="5425334" cy="385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Users must manually refresh the job status page.</a:t>
            </a:r>
          </a:p>
          <a:p>
            <a:pPr algn="l">
              <a:lnSpc>
                <a:spcPts val="3079"/>
              </a:lnSpc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Delays in status updates, leading to potential gaps in job tracking.</a:t>
            </a:r>
          </a:p>
          <a:p>
            <a:pPr algn="l">
              <a:lnSpc>
                <a:spcPts val="3079"/>
              </a:lnSpc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No progress indicators like percentage completion or live updates during execution.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139761" y="4966017"/>
            <a:ext cx="5222344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No Support for Advanced Recurring Patterns .( eg :   </a:t>
            </a:r>
            <a:r>
              <a:rPr lang="en-US" b="true" sz="2199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Cannot schedule jobs for every third Monday or last Friday of the month.)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92" strike="noStrike" u="none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No preview of next scheduled runs, leading to uncertainty in execution.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92" strike="noStrike" u="none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Timezone mismatches can cause incorrect execution times.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75849" y="4967031"/>
            <a:ext cx="4614990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92" strike="noStrike" u="none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Users must manually check logs for failures.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92" strike="noStrike" u="none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No automated alerts for job failures or delays.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92" strike="noStrike" u="none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Missed job executions, affecting critical database operations.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799827" y="621288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05/21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20036" y="1028700"/>
            <a:ext cx="2245981" cy="2245981"/>
          </a:xfrm>
          <a:custGeom>
            <a:avLst/>
            <a:gdLst/>
            <a:ahLst/>
            <a:cxnLst/>
            <a:rect r="r" b="b" t="t" l="l"/>
            <a:pathLst>
              <a:path h="2245981" w="2245981">
                <a:moveTo>
                  <a:pt x="0" y="0"/>
                </a:moveTo>
                <a:lnTo>
                  <a:pt x="2245982" y="0"/>
                </a:lnTo>
                <a:lnTo>
                  <a:pt x="2245982" y="2245981"/>
                </a:lnTo>
                <a:lnTo>
                  <a:pt x="0" y="224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4358" y="4945358"/>
            <a:ext cx="12942031" cy="127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b="true" sz="11700" spc="-959">
                <a:solidFill>
                  <a:srgbClr val="2E2C2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ENHANCEMENTS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8552" y="3713261"/>
            <a:ext cx="12917837" cy="88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0"/>
              </a:lnSpc>
              <a:spcBef>
                <a:spcPct val="0"/>
              </a:spcBef>
            </a:pPr>
            <a:r>
              <a:rPr lang="en-US" sz="7700" spc="200" strike="noStrike" u="none">
                <a:solidFill>
                  <a:srgbClr val="2E2C2B"/>
                </a:solidFill>
                <a:latin typeface="Horizon Outlined"/>
                <a:ea typeface="Horizon Outlined"/>
                <a:cs typeface="Horizon Outlined"/>
                <a:sym typeface="Horizon Outlined"/>
              </a:rPr>
              <a:t>POSSIBLE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581665" y="5133975"/>
            <a:ext cx="8229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2542660" y="5143500"/>
            <a:ext cx="1471664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072570" y="879398"/>
            <a:ext cx="54283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Flexible Recurrence Patterns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040837" y="879398"/>
            <a:ext cx="42501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Multiple Time Slots per Day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009104" y="879398"/>
            <a:ext cx="42501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Conditional Execution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40837" y="2307394"/>
            <a:ext cx="425019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 users to define multiple execution times within a single schedule (e.g., running a job at 10 AM, 2 PM, and 6 PM on the same day).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009104" y="2307394"/>
            <a:ext cx="425019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Enable jobs to execute only if certain conditions are met, such as database state, workload metrics, or external triggers.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72570" y="2307394"/>
            <a:ext cx="425019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 scheduling jobs based on more complex rules, such as â€œevery third Monday of the monthâ€ or â€œevery last Friday of the quarter.â€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40837" y="7207208"/>
            <a:ext cx="425019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instant error notifications if a job fails, with detailed error messages and logs.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009104" y="7207208"/>
            <a:ext cx="425019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Show queued, running, and completed jobs in real-time, helping users manage execution priorities efficiently.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072570" y="7207208"/>
            <a:ext cx="425019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Display real-time job progress in the pgAdmin interface, showing which step is currently executing.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072570" y="5775283"/>
            <a:ext cx="477098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Live Execution Updates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40837" y="5775283"/>
            <a:ext cx="477098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 Handling &amp; Alerts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009104" y="5775283"/>
            <a:ext cx="477098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 Queue Monitoring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903237" y="4136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07/21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20036" y="1028700"/>
            <a:ext cx="2245981" cy="2245981"/>
          </a:xfrm>
          <a:custGeom>
            <a:avLst/>
            <a:gdLst/>
            <a:ahLst/>
            <a:cxnLst/>
            <a:rect r="r" b="b" t="t" l="l"/>
            <a:pathLst>
              <a:path h="2245981" w="2245981">
                <a:moveTo>
                  <a:pt x="0" y="0"/>
                </a:moveTo>
                <a:lnTo>
                  <a:pt x="2245982" y="0"/>
                </a:lnTo>
                <a:lnTo>
                  <a:pt x="2245982" y="2245981"/>
                </a:lnTo>
                <a:lnTo>
                  <a:pt x="0" y="224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26034" y="5053219"/>
            <a:ext cx="14278105" cy="144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4"/>
              </a:lnSpc>
            </a:pPr>
            <a:r>
              <a:rPr lang="en-US" b="true" sz="13299" spc="-1090">
                <a:solidFill>
                  <a:srgbClr val="000000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58756" y="3839963"/>
            <a:ext cx="12612662" cy="108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9299" spc="-511">
                <a:solidFill>
                  <a:srgbClr val="2E2C2B"/>
                </a:solidFill>
                <a:latin typeface="Horizon Outlined"/>
                <a:ea typeface="Horizon Outlined"/>
                <a:cs typeface="Horizon Outlined"/>
                <a:sym typeface="Horizon Outlined"/>
              </a:rPr>
              <a:t>SYSTEM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3462" y="-316395"/>
            <a:ext cx="0" cy="11119792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3462" y="9244012"/>
            <a:ext cx="17474323" cy="0"/>
          </a:xfrm>
          <a:prstGeom prst="line">
            <a:avLst/>
          </a:prstGeom>
          <a:ln cap="flat" w="95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74053" y="3629978"/>
            <a:ext cx="2418391" cy="1005025"/>
            <a:chOff x="0" y="0"/>
            <a:chExt cx="574317" cy="238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317" cy="238672"/>
            </a:xfrm>
            <a:custGeom>
              <a:avLst/>
              <a:gdLst/>
              <a:ahLst/>
              <a:cxnLst/>
              <a:rect r="r" b="b" t="t" l="l"/>
              <a:pathLst>
                <a:path h="238672" w="574317">
                  <a:moveTo>
                    <a:pt x="119336" y="0"/>
                  </a:moveTo>
                  <a:lnTo>
                    <a:pt x="454981" y="0"/>
                  </a:lnTo>
                  <a:cubicBezTo>
                    <a:pt x="486631" y="0"/>
                    <a:pt x="516984" y="12573"/>
                    <a:pt x="539364" y="34953"/>
                  </a:cubicBezTo>
                  <a:cubicBezTo>
                    <a:pt x="561744" y="57333"/>
                    <a:pt x="574317" y="87686"/>
                    <a:pt x="574317" y="119336"/>
                  </a:cubicBezTo>
                  <a:lnTo>
                    <a:pt x="574317" y="119336"/>
                  </a:lnTo>
                  <a:cubicBezTo>
                    <a:pt x="574317" y="150986"/>
                    <a:pt x="561744" y="181340"/>
                    <a:pt x="539364" y="203719"/>
                  </a:cubicBezTo>
                  <a:cubicBezTo>
                    <a:pt x="516984" y="226099"/>
                    <a:pt x="486631" y="238672"/>
                    <a:pt x="454981" y="238672"/>
                  </a:cubicBezTo>
                  <a:lnTo>
                    <a:pt x="119336" y="238672"/>
                  </a:lnTo>
                  <a:cubicBezTo>
                    <a:pt x="87686" y="238672"/>
                    <a:pt x="57333" y="226099"/>
                    <a:pt x="34953" y="203719"/>
                  </a:cubicBezTo>
                  <a:cubicBezTo>
                    <a:pt x="12573" y="181340"/>
                    <a:pt x="0" y="150986"/>
                    <a:pt x="0" y="119336"/>
                  </a:cubicBezTo>
                  <a:lnTo>
                    <a:pt x="0" y="119336"/>
                  </a:lnTo>
                  <a:cubicBezTo>
                    <a:pt x="0" y="87686"/>
                    <a:pt x="12573" y="57333"/>
                    <a:pt x="34953" y="34953"/>
                  </a:cubicBezTo>
                  <a:cubicBezTo>
                    <a:pt x="57333" y="12573"/>
                    <a:pt x="87686" y="0"/>
                    <a:pt x="119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8C8F7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4317" cy="286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LIVE JOB STATUS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02938" y="3678563"/>
            <a:ext cx="2008870" cy="907856"/>
            <a:chOff x="0" y="0"/>
            <a:chExt cx="477064" cy="215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7064" cy="215597"/>
            </a:xfrm>
            <a:custGeom>
              <a:avLst/>
              <a:gdLst/>
              <a:ahLst/>
              <a:cxnLst/>
              <a:rect r="r" b="b" t="t" l="l"/>
              <a:pathLst>
                <a:path h="215597" w="477064">
                  <a:moveTo>
                    <a:pt x="107798" y="0"/>
                  </a:moveTo>
                  <a:lnTo>
                    <a:pt x="369266" y="0"/>
                  </a:lnTo>
                  <a:cubicBezTo>
                    <a:pt x="397856" y="0"/>
                    <a:pt x="425275" y="11357"/>
                    <a:pt x="445491" y="31573"/>
                  </a:cubicBezTo>
                  <a:cubicBezTo>
                    <a:pt x="465707" y="51789"/>
                    <a:pt x="477064" y="79208"/>
                    <a:pt x="477064" y="107798"/>
                  </a:cubicBezTo>
                  <a:lnTo>
                    <a:pt x="477064" y="107798"/>
                  </a:lnTo>
                  <a:cubicBezTo>
                    <a:pt x="477064" y="136388"/>
                    <a:pt x="465707" y="163807"/>
                    <a:pt x="445491" y="184023"/>
                  </a:cubicBezTo>
                  <a:cubicBezTo>
                    <a:pt x="425275" y="204239"/>
                    <a:pt x="397856" y="215597"/>
                    <a:pt x="369266" y="215597"/>
                  </a:cubicBezTo>
                  <a:lnTo>
                    <a:pt x="107798" y="215597"/>
                  </a:lnTo>
                  <a:cubicBezTo>
                    <a:pt x="79208" y="215597"/>
                    <a:pt x="51789" y="204239"/>
                    <a:pt x="31573" y="184023"/>
                  </a:cubicBezTo>
                  <a:cubicBezTo>
                    <a:pt x="11357" y="163807"/>
                    <a:pt x="0" y="136388"/>
                    <a:pt x="0" y="107798"/>
                  </a:cubicBezTo>
                  <a:lnTo>
                    <a:pt x="0" y="107798"/>
                  </a:lnTo>
                  <a:cubicBezTo>
                    <a:pt x="0" y="79208"/>
                    <a:pt x="11357" y="51789"/>
                    <a:pt x="31573" y="31573"/>
                  </a:cubicBezTo>
                  <a:cubicBezTo>
                    <a:pt x="51789" y="11357"/>
                    <a:pt x="79208" y="0"/>
                    <a:pt x="10779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8C8F7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7064" cy="263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>
                  <a:solidFill>
                    <a:srgbClr val="F7F7F3"/>
                  </a:solidFill>
                  <a:latin typeface="TT Norms"/>
                  <a:ea typeface="TT Norms"/>
                  <a:cs typeface="TT Norms"/>
                  <a:sym typeface="TT Norms"/>
                </a:rPr>
                <a:t>HIGH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78240" y="3597028"/>
            <a:ext cx="3411551" cy="1004077"/>
            <a:chOff x="0" y="0"/>
            <a:chExt cx="819355" cy="241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9355" cy="241150"/>
            </a:xfrm>
            <a:custGeom>
              <a:avLst/>
              <a:gdLst/>
              <a:ahLst/>
              <a:cxnLst/>
              <a:rect r="r" b="b" t="t" l="l"/>
              <a:pathLst>
                <a:path h="241150" w="819355">
                  <a:moveTo>
                    <a:pt x="115736" y="0"/>
                  </a:moveTo>
                  <a:lnTo>
                    <a:pt x="703619" y="0"/>
                  </a:lnTo>
                  <a:cubicBezTo>
                    <a:pt x="767538" y="0"/>
                    <a:pt x="819355" y="51817"/>
                    <a:pt x="819355" y="115736"/>
                  </a:cubicBezTo>
                  <a:lnTo>
                    <a:pt x="819355" y="125414"/>
                  </a:lnTo>
                  <a:cubicBezTo>
                    <a:pt x="819355" y="189333"/>
                    <a:pt x="767538" y="241150"/>
                    <a:pt x="703619" y="241150"/>
                  </a:cubicBezTo>
                  <a:lnTo>
                    <a:pt x="115736" y="241150"/>
                  </a:lnTo>
                  <a:cubicBezTo>
                    <a:pt x="51817" y="241150"/>
                    <a:pt x="0" y="189333"/>
                    <a:pt x="0" y="125414"/>
                  </a:cubicBezTo>
                  <a:lnTo>
                    <a:pt x="0" y="115736"/>
                  </a:lnTo>
                  <a:cubicBezTo>
                    <a:pt x="0" y="51817"/>
                    <a:pt x="51817" y="0"/>
                    <a:pt x="1157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8C8F7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9355" cy="288775"/>
            </a:xfrm>
            <a:prstGeom prst="rect">
              <a:avLst/>
            </a:prstGeom>
          </p:spPr>
          <p:txBody>
            <a:bodyPr anchor="ctr" rtlCol="false" tIns="50231" lIns="50231" bIns="50231" rIns="50231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PROGRESS INDICATOR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01064" y="3629978"/>
            <a:ext cx="2002983" cy="893169"/>
            <a:chOff x="0" y="0"/>
            <a:chExt cx="481058" cy="214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058" cy="214513"/>
            </a:xfrm>
            <a:custGeom>
              <a:avLst/>
              <a:gdLst/>
              <a:ahLst/>
              <a:cxnLst/>
              <a:rect r="r" b="b" t="t" l="l"/>
              <a:pathLst>
                <a:path h="214513" w="481058">
                  <a:moveTo>
                    <a:pt x="107257" y="0"/>
                  </a:moveTo>
                  <a:lnTo>
                    <a:pt x="373801" y="0"/>
                  </a:lnTo>
                  <a:cubicBezTo>
                    <a:pt x="402248" y="0"/>
                    <a:pt x="429529" y="11300"/>
                    <a:pt x="449643" y="31415"/>
                  </a:cubicBezTo>
                  <a:cubicBezTo>
                    <a:pt x="469758" y="51529"/>
                    <a:pt x="481058" y="78810"/>
                    <a:pt x="481058" y="107257"/>
                  </a:cubicBezTo>
                  <a:lnTo>
                    <a:pt x="481058" y="107257"/>
                  </a:lnTo>
                  <a:cubicBezTo>
                    <a:pt x="481058" y="166493"/>
                    <a:pt x="433037" y="214513"/>
                    <a:pt x="373801" y="214513"/>
                  </a:cubicBezTo>
                  <a:lnTo>
                    <a:pt x="107257" y="214513"/>
                  </a:lnTo>
                  <a:cubicBezTo>
                    <a:pt x="48020" y="214513"/>
                    <a:pt x="0" y="166493"/>
                    <a:pt x="0" y="107257"/>
                  </a:cubicBezTo>
                  <a:lnTo>
                    <a:pt x="0" y="107257"/>
                  </a:lnTo>
                  <a:cubicBezTo>
                    <a:pt x="0" y="48020"/>
                    <a:pt x="48020" y="0"/>
                    <a:pt x="107257" y="0"/>
                  </a:cubicBezTo>
                  <a:close/>
                </a:path>
              </a:pathLst>
            </a:custGeom>
            <a:solidFill>
              <a:srgbClr val="AB6E43"/>
            </a:solidFill>
            <a:ln w="9525" cap="rnd">
              <a:solidFill>
                <a:srgbClr val="30303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1058" cy="262138"/>
            </a:xfrm>
            <a:prstGeom prst="rect">
              <a:avLst/>
            </a:prstGeom>
          </p:spPr>
          <p:txBody>
            <a:bodyPr anchor="ctr" rtlCol="false" tIns="50231" lIns="50231" bIns="50231" rIns="50231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>
                  <a:solidFill>
                    <a:srgbClr val="F7F7F3"/>
                  </a:solidFill>
                  <a:latin typeface="TT Norms"/>
                  <a:ea typeface="TT Norms"/>
                  <a:cs typeface="TT Norms"/>
                  <a:sym typeface="TT Norms"/>
                </a:rPr>
                <a:t>MEDIUM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19210" y="3644665"/>
            <a:ext cx="2682675" cy="1005025"/>
            <a:chOff x="0" y="0"/>
            <a:chExt cx="637079" cy="2386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079" cy="238672"/>
            </a:xfrm>
            <a:custGeom>
              <a:avLst/>
              <a:gdLst/>
              <a:ahLst/>
              <a:cxnLst/>
              <a:rect r="r" b="b" t="t" l="l"/>
              <a:pathLst>
                <a:path h="238672" w="637079">
                  <a:moveTo>
                    <a:pt x="119336" y="0"/>
                  </a:moveTo>
                  <a:lnTo>
                    <a:pt x="517743" y="0"/>
                  </a:lnTo>
                  <a:cubicBezTo>
                    <a:pt x="549393" y="0"/>
                    <a:pt x="579746" y="12573"/>
                    <a:pt x="602126" y="34953"/>
                  </a:cubicBezTo>
                  <a:cubicBezTo>
                    <a:pt x="624506" y="57333"/>
                    <a:pt x="637079" y="87686"/>
                    <a:pt x="637079" y="119336"/>
                  </a:cubicBezTo>
                  <a:lnTo>
                    <a:pt x="637079" y="119336"/>
                  </a:lnTo>
                  <a:cubicBezTo>
                    <a:pt x="637079" y="150986"/>
                    <a:pt x="624506" y="181340"/>
                    <a:pt x="602126" y="203719"/>
                  </a:cubicBezTo>
                  <a:cubicBezTo>
                    <a:pt x="579746" y="226099"/>
                    <a:pt x="549393" y="238672"/>
                    <a:pt x="517743" y="238672"/>
                  </a:cubicBezTo>
                  <a:lnTo>
                    <a:pt x="119336" y="238672"/>
                  </a:lnTo>
                  <a:cubicBezTo>
                    <a:pt x="87686" y="238672"/>
                    <a:pt x="57333" y="226099"/>
                    <a:pt x="34953" y="203719"/>
                  </a:cubicBezTo>
                  <a:cubicBezTo>
                    <a:pt x="12573" y="181340"/>
                    <a:pt x="0" y="150986"/>
                    <a:pt x="0" y="119336"/>
                  </a:cubicBezTo>
                  <a:lnTo>
                    <a:pt x="0" y="119336"/>
                  </a:lnTo>
                  <a:cubicBezTo>
                    <a:pt x="0" y="87686"/>
                    <a:pt x="12573" y="57333"/>
                    <a:pt x="34953" y="34953"/>
                  </a:cubicBezTo>
                  <a:cubicBezTo>
                    <a:pt x="57333" y="12573"/>
                    <a:pt x="87686" y="0"/>
                    <a:pt x="119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8C8F7B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37079" cy="286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pc="-46">
                  <a:solidFill>
                    <a:srgbClr val="2E2C2B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ERROR HIGHLIGHTING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13158" y="3644665"/>
            <a:ext cx="1740833" cy="1005025"/>
            <a:chOff x="0" y="0"/>
            <a:chExt cx="413411" cy="2386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3411" cy="238672"/>
            </a:xfrm>
            <a:custGeom>
              <a:avLst/>
              <a:gdLst/>
              <a:ahLst/>
              <a:cxnLst/>
              <a:rect r="r" b="b" t="t" l="l"/>
              <a:pathLst>
                <a:path h="238672" w="413411">
                  <a:moveTo>
                    <a:pt x="119336" y="0"/>
                  </a:moveTo>
                  <a:lnTo>
                    <a:pt x="294075" y="0"/>
                  </a:lnTo>
                  <a:cubicBezTo>
                    <a:pt x="325725" y="0"/>
                    <a:pt x="356079" y="12573"/>
                    <a:pt x="378458" y="34953"/>
                  </a:cubicBezTo>
                  <a:cubicBezTo>
                    <a:pt x="400838" y="57333"/>
                    <a:pt x="413411" y="87686"/>
                    <a:pt x="413411" y="119336"/>
                  </a:cubicBezTo>
                  <a:lnTo>
                    <a:pt x="413411" y="119336"/>
                  </a:lnTo>
                  <a:cubicBezTo>
                    <a:pt x="413411" y="150986"/>
                    <a:pt x="400838" y="181340"/>
                    <a:pt x="378458" y="203719"/>
                  </a:cubicBezTo>
                  <a:cubicBezTo>
                    <a:pt x="356079" y="226099"/>
                    <a:pt x="325725" y="238672"/>
                    <a:pt x="294075" y="238672"/>
                  </a:cubicBezTo>
                  <a:lnTo>
                    <a:pt x="119336" y="238672"/>
                  </a:lnTo>
                  <a:cubicBezTo>
                    <a:pt x="87686" y="238672"/>
                    <a:pt x="57333" y="226099"/>
                    <a:pt x="34953" y="203719"/>
                  </a:cubicBezTo>
                  <a:cubicBezTo>
                    <a:pt x="12573" y="181340"/>
                    <a:pt x="0" y="150986"/>
                    <a:pt x="0" y="119336"/>
                  </a:cubicBezTo>
                  <a:lnTo>
                    <a:pt x="0" y="119336"/>
                  </a:lnTo>
                  <a:cubicBezTo>
                    <a:pt x="0" y="87686"/>
                    <a:pt x="12573" y="57333"/>
                    <a:pt x="34953" y="34953"/>
                  </a:cubicBezTo>
                  <a:cubicBezTo>
                    <a:pt x="57333" y="12573"/>
                    <a:pt x="87686" y="0"/>
                    <a:pt x="119336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30303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13411" cy="286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>
                  <a:solidFill>
                    <a:srgbClr val="F7F7F3"/>
                  </a:solidFill>
                  <a:latin typeface="TT Norms"/>
                  <a:ea typeface="TT Norms"/>
                  <a:cs typeface="TT Norms"/>
                  <a:sym typeface="TT Norms"/>
                </a:rPr>
                <a:t>HIGH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38128" y="855218"/>
            <a:ext cx="10740112" cy="190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b="true" sz="8055" spc="-257">
                <a:solidFill>
                  <a:srgbClr val="8C8F7B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REAL-TIME JOB STATUS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2538" y="4611590"/>
            <a:ext cx="5206090" cy="389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5"/>
              </a:lnSpc>
            </a:pPr>
          </a:p>
          <a:p>
            <a:pPr algn="just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Users can view job progress without manual refresh.</a:t>
            </a:r>
          </a:p>
          <a:p>
            <a:pPr algn="just">
              <a:lnSpc>
                <a:spcPts val="3105"/>
              </a:lnSpc>
            </a:pPr>
          </a:p>
          <a:p>
            <a:pPr algn="just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Ensures better visibility and control over scheduled tasks.</a:t>
            </a:r>
          </a:p>
          <a:p>
            <a:pPr algn="just">
              <a:lnSpc>
                <a:spcPts val="3105"/>
              </a:lnSpc>
            </a:pPr>
          </a:p>
          <a:p>
            <a:pPr algn="just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Helps in quick identification of delays or stuck processes.</a:t>
            </a:r>
          </a:p>
          <a:p>
            <a:pPr algn="just">
              <a:lnSpc>
                <a:spcPts val="310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614573" y="4915695"/>
            <a:ext cx="5298216" cy="378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053" indent="-237027" lvl="1">
              <a:lnSpc>
                <a:spcPts val="3073"/>
              </a:lnSpc>
              <a:buFont typeface="Arial"/>
              <a:buChar char="•"/>
            </a:pPr>
            <a:r>
              <a:rPr lang="en-US" b="true" sz="2195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interface will show progress in percentage for each job.</a:t>
            </a:r>
          </a:p>
          <a:p>
            <a:pPr algn="l">
              <a:lnSpc>
                <a:spcPts val="3073"/>
              </a:lnSpc>
            </a:pPr>
          </a:p>
          <a:p>
            <a:pPr algn="l" marL="474053" indent="-237027" lvl="1">
              <a:lnSpc>
                <a:spcPts val="3073"/>
              </a:lnSpc>
              <a:buFont typeface="Arial"/>
              <a:buChar char="•"/>
            </a:pPr>
            <a:r>
              <a:rPr lang="en-US" b="true" sz="2195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Helps users estimate time remaining for job completion.</a:t>
            </a:r>
          </a:p>
          <a:p>
            <a:pPr algn="l">
              <a:lnSpc>
                <a:spcPts val="3073"/>
              </a:lnSpc>
            </a:pPr>
          </a:p>
          <a:p>
            <a:pPr algn="l" marL="474053" indent="-237027" lvl="1">
              <a:lnSpc>
                <a:spcPts val="3073"/>
              </a:lnSpc>
              <a:buFont typeface="Arial"/>
              <a:buChar char="•"/>
            </a:pPr>
            <a:r>
              <a:rPr lang="en-US" b="true" sz="2195" spc="-92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Useful for monitoring long-running processes.</a:t>
            </a:r>
          </a:p>
          <a:p>
            <a:pPr algn="l">
              <a:lnSpc>
                <a:spcPts val="3073"/>
              </a:lnSpc>
            </a:pPr>
          </a:p>
          <a:p>
            <a:pPr algn="l">
              <a:lnSpc>
                <a:spcPts val="307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054152" y="4889857"/>
            <a:ext cx="4799839" cy="34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system will detect and highlight errors in the interface.</a:t>
            </a:r>
          </a:p>
          <a:p>
            <a:pPr algn="l">
              <a:lnSpc>
                <a:spcPts val="3105"/>
              </a:lnSpc>
            </a:pPr>
          </a:p>
          <a:p>
            <a:pPr algn="l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Provides detailed logs to assist in troubleshooting.</a:t>
            </a:r>
          </a:p>
          <a:p>
            <a:pPr algn="l">
              <a:lnSpc>
                <a:spcPts val="3105"/>
              </a:lnSpc>
            </a:pPr>
          </a:p>
          <a:p>
            <a:pPr algn="l" marL="478884" indent="-239442" lvl="1">
              <a:lnSpc>
                <a:spcPts val="3105"/>
              </a:lnSpc>
              <a:buFont typeface="Arial"/>
              <a:buChar char="•"/>
            </a:pPr>
            <a:r>
              <a:rPr lang="en-US" b="true" sz="2218" spc="-93">
                <a:solidFill>
                  <a:srgbClr val="2E2C2B"/>
                </a:solidFill>
                <a:latin typeface="TT Norms Bold"/>
                <a:ea typeface="TT Norms Bold"/>
                <a:cs typeface="TT Norms Bold"/>
                <a:sym typeface="TT Norms Bold"/>
              </a:rPr>
              <a:t>Allows faster corrective action to minimize job failures.</a:t>
            </a:r>
          </a:p>
          <a:p>
            <a:pPr algn="just">
              <a:lnSpc>
                <a:spcPts val="310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336378" y="2981400"/>
            <a:ext cx="11867669" cy="36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b="true" sz="3401" spc="-278">
                <a:solidFill>
                  <a:srgbClr val="413C36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FUNCTIONAL REQUIREMENTS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14534" y="8479735"/>
            <a:ext cx="673179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12719" y="8463797"/>
            <a:ext cx="682704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70499" y="8479735"/>
            <a:ext cx="693182" cy="40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AB6E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FR-3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62637" y="822007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DAGdjdmIxTc</dc:identifier>
  <dcterms:modified xsi:type="dcterms:W3CDTF">2011-08-01T06:04:30Z</dcterms:modified>
  <cp:revision>1</cp:revision>
</cp:coreProperties>
</file>